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31" r:id="rId2"/>
    <p:sldId id="1001" r:id="rId3"/>
    <p:sldId id="1000" r:id="rId4"/>
    <p:sldId id="1003" r:id="rId5"/>
    <p:sldId id="990" r:id="rId6"/>
    <p:sldId id="991" r:id="rId7"/>
    <p:sldId id="997" r:id="rId8"/>
    <p:sldId id="992" r:id="rId9"/>
    <p:sldId id="995" r:id="rId10"/>
    <p:sldId id="1004" r:id="rId11"/>
    <p:sldId id="998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דן נימני" initials="דנ" lastIdx="1" clrIdx="3">
    <p:extLst>
      <p:ext uri="{19B8F6BF-5375-455C-9EA6-DF929625EA0E}">
        <p15:presenceInfo xmlns:p15="http://schemas.microsoft.com/office/powerpoint/2012/main" userId="S-1-5-21-4095300847-3676161812-2035912457-92187" providerId="AD"/>
      </p:ext>
    </p:extLst>
  </p:cmAuthor>
  <p:cmAuthor id="2" name="איליה כץ" initials="אכ" lastIdx="1" clrIdx="1">
    <p:extLst>
      <p:ext uri="{19B8F6BF-5375-455C-9EA6-DF929625EA0E}">
        <p15:presenceInfo xmlns:p15="http://schemas.microsoft.com/office/powerpoint/2012/main" userId="S-1-5-21-4095300847-3676161812-2035912457-32056" providerId="AD"/>
      </p:ext>
    </p:extLst>
  </p:cmAuthor>
  <p:cmAuthor id="3" name="יעל אגמון" initials="יא" lastIdx="2" clrIdx="2">
    <p:extLst>
      <p:ext uri="{19B8F6BF-5375-455C-9EA6-DF929625EA0E}">
        <p15:presenceInfo xmlns:p15="http://schemas.microsoft.com/office/powerpoint/2012/main" userId="S-1-5-21-4095300847-3676161812-2035912457-35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C8C4"/>
    <a:srgbClr val="CCECFF"/>
    <a:srgbClr val="4D4D4D"/>
    <a:srgbClr val="FFFFFF"/>
    <a:srgbClr val="F8AD3A"/>
    <a:srgbClr val="FFD966"/>
    <a:srgbClr val="13826E"/>
    <a:srgbClr val="2EC1A8"/>
    <a:srgbClr val="002060"/>
    <a:srgbClr val="1D1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5416" autoAdjust="0"/>
  </p:normalViewPr>
  <p:slideViewPr>
    <p:cSldViewPr snapToGrid="0">
      <p:cViewPr varScale="1">
        <p:scale>
          <a:sx n="106" d="100"/>
          <a:sy n="106" d="100"/>
        </p:scale>
        <p:origin x="1026" y="1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1BB604-C439-4A35-A2E6-4A1021A639C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3FC819A-1B7F-473A-A25A-922472789B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950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27EA83-B676-4FEA-BEC0-5C77DA087557}" type="datetimeFigureOut">
              <a:rPr lang="he-IL" smtClean="0"/>
              <a:t>ח'/חשון/תשפ"ד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94A4A3-4A9D-4CA9-A1D2-D469E6B8F3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2839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5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71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/>
              <a:t>עסק הדורש</a:t>
            </a:r>
            <a:r>
              <a:rPr lang="he-IL" baseline="0" dirty="0"/>
              <a:t> התקהלות</a:t>
            </a:r>
          </a:p>
          <a:p>
            <a:pPr marL="228600" indent="-228600">
              <a:buAutoNum type="arabicPeriod"/>
            </a:pPr>
            <a:r>
              <a:rPr lang="he-IL" baseline="0" dirty="0"/>
              <a:t>עסק שמראה שנדחו לו פעילויות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1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A4A3-4A9D-4CA9-A1D2-D469E6B8F3BC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8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/>
              <a:t>עסק הדורש</a:t>
            </a:r>
            <a:r>
              <a:rPr lang="he-IL" baseline="0" dirty="0"/>
              <a:t> התקהלות</a:t>
            </a:r>
          </a:p>
          <a:p>
            <a:pPr marL="228600" indent="-228600">
              <a:buAutoNum type="arabicPeriod"/>
            </a:pPr>
            <a:r>
              <a:rPr lang="he-IL" baseline="0" dirty="0"/>
              <a:t>עסק שמראה שנדחו לו פעילויות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A4A3-4A9D-4CA9-A1D2-D469E6B8F3BC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10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A4A3-4A9D-4CA9-A1D2-D469E6B8F3BC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95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94A4A3-4A9D-4CA9-A1D2-D469E6B8F3BC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7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/>
              <a:t>עסק הדורש</a:t>
            </a:r>
            <a:r>
              <a:rPr lang="he-IL" baseline="0" dirty="0"/>
              <a:t> התקהלות</a:t>
            </a:r>
          </a:p>
          <a:p>
            <a:pPr marL="228600" indent="-228600">
              <a:buAutoNum type="arabicPeriod"/>
            </a:pPr>
            <a:r>
              <a:rPr lang="he-IL" baseline="0" dirty="0"/>
              <a:t>עסק שמראה שנדחו לו פעילויות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10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286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/>
              <a:t>עסק הדורש</a:t>
            </a:r>
            <a:r>
              <a:rPr lang="he-IL" baseline="0" dirty="0"/>
              <a:t> התקהלות</a:t>
            </a:r>
          </a:p>
          <a:p>
            <a:pPr marL="228600" indent="-228600">
              <a:buAutoNum type="arabicPeriod"/>
            </a:pPr>
            <a:r>
              <a:rPr lang="he-IL" baseline="0" dirty="0"/>
              <a:t>עסק שמראה שנדחו לו פעילויות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BC7BB-8DB6-49FD-A141-A3DC04D2AD3B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3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7DB9-4447-4733-9182-38F2B3F38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81191B-8111-4C1F-8D77-762533267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75EE8-814C-4E0A-83CD-32B6055B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10F17-950D-4D44-B24E-AFEDA03F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3CA-9DD5-439A-9A32-281991C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1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BCCEB-F808-4256-A9BB-E10F7197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3E36C-76ED-412C-BA4E-4797B964B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67B74-2964-463F-9AFA-AC9D9F44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BA033-6DDA-49F1-93A1-9E1BEE8F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3E162-911C-4F02-83AE-5000B583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B824D-3048-4C1E-A271-00309BBA4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B0217-31E4-477E-AA96-69852F59A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C38AF-D02D-4953-A0D6-2F9C0628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E0F30-C24C-475A-B4FC-E40A9F48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CB5F2-3571-4155-BD25-292F5938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9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945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1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96571-6677-4B3E-AC60-BD6D08BD4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AC48C-BAD9-4535-A193-064FDABE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F3881-FBB0-457A-ADC8-FC14DBF8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82DC7-45DE-4E35-9CDC-D864A387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F6E49-4307-407D-9136-9AE55876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EC51-5DC9-481A-8929-3414209E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7229E-6D0A-4653-8A86-914C08868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6BCFD-10F2-446F-888D-3A3E687D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43F87-7D21-44B7-9B5C-07206514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3EBA2-72A9-446D-8A12-DD0A567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30B7-CEE6-4BC0-A723-C353C483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AB439-D240-4BAB-A910-D82065B87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D4FF5-3376-4F6E-9802-1EC86C9EC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4D34E-C7AA-4539-9C29-157289C6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81F7D-C4B3-4B45-99FF-37C2EF24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BBF58-A3F7-4566-93AB-A49AC7DE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FEB3-981C-4ECA-9625-CAA8A004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A5259-087D-468B-AD0E-51A0AE1D8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579CF-8723-48C5-81D8-2BE5D58EA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6069F-9DD3-4415-8534-EEE3EC92A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DF01F-E4BD-4994-BD1C-BF7EF2F32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065D8-13A8-4532-A9A0-9A0D4F4C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18F74-76E8-49FE-B6B0-4185AE6A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FDE80-0E53-4111-9A1C-94A45D84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B84D-0B9D-4687-8222-B2C3D494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A96267-8E25-480B-B36B-796FE9E4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95134-1D0B-4D3F-BF1A-95EC1157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69F21-E458-43EF-8136-91E1619B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5CD46-FCCB-42D8-8CA0-D4EF4E7B8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BAB70-F24B-454A-82FE-8435498F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1332F-A7B2-4757-9B16-5E39E3289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B5C087EE-DEFC-42AC-A590-9F6954F1CB4F}"/>
              </a:ext>
            </a:extLst>
          </p:cNvPr>
          <p:cNvGrpSpPr/>
          <p:nvPr userDrawn="1"/>
        </p:nvGrpSpPr>
        <p:grpSpPr>
          <a:xfrm>
            <a:off x="6583680" y="2964795"/>
            <a:ext cx="4770120" cy="1767580"/>
            <a:chOff x="0" y="447040"/>
            <a:chExt cx="4770120" cy="1767580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65D73E01-AB79-4A07-BD11-26A09CE6F073}"/>
                </a:ext>
              </a:extLst>
            </p:cNvPr>
            <p:cNvSpPr/>
            <p:nvPr/>
          </p:nvSpPr>
          <p:spPr>
            <a:xfrm>
              <a:off x="0" y="447040"/>
              <a:ext cx="599440" cy="599440"/>
            </a:xfrm>
            <a:prstGeom prst="rect">
              <a:avLst/>
            </a:prstGeom>
            <a:solidFill>
              <a:srgbClr val="9DB8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27869F6C-997B-40E7-8E98-E09A51D4C44B}"/>
                </a:ext>
              </a:extLst>
            </p:cNvPr>
            <p:cNvSpPr/>
            <p:nvPr/>
          </p:nvSpPr>
          <p:spPr>
            <a:xfrm>
              <a:off x="594360" y="447040"/>
              <a:ext cx="599440" cy="599440"/>
            </a:xfrm>
            <a:prstGeom prst="rect">
              <a:avLst/>
            </a:prstGeom>
            <a:solidFill>
              <a:srgbClr val="90D9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9E21DD5-80D4-41A0-A746-01EAEC6197A6}"/>
                </a:ext>
              </a:extLst>
            </p:cNvPr>
            <p:cNvSpPr/>
            <p:nvPr/>
          </p:nvSpPr>
          <p:spPr>
            <a:xfrm>
              <a:off x="1193800" y="447040"/>
              <a:ext cx="599440" cy="599440"/>
            </a:xfrm>
            <a:prstGeom prst="rect">
              <a:avLst/>
            </a:prstGeom>
            <a:solidFill>
              <a:srgbClr val="7DEF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D5758D5D-99D7-49F4-878F-8DB7991DA1B2}"/>
                </a:ext>
              </a:extLst>
            </p:cNvPr>
            <p:cNvSpPr/>
            <p:nvPr/>
          </p:nvSpPr>
          <p:spPr>
            <a:xfrm>
              <a:off x="1788160" y="447040"/>
              <a:ext cx="599440" cy="599440"/>
            </a:xfrm>
            <a:prstGeom prst="rect">
              <a:avLst/>
            </a:prstGeom>
            <a:solidFill>
              <a:srgbClr val="DBEA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id="{7BA67F9F-D0AB-4E87-898A-1E415D9ED396}"/>
                </a:ext>
              </a:extLst>
            </p:cNvPr>
            <p:cNvSpPr/>
            <p:nvPr/>
          </p:nvSpPr>
          <p:spPr>
            <a:xfrm>
              <a:off x="2382520" y="447040"/>
              <a:ext cx="599440" cy="599440"/>
            </a:xfrm>
            <a:prstGeom prst="rect">
              <a:avLst/>
            </a:prstGeom>
            <a:solidFill>
              <a:srgbClr val="FFD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9DFDEEC4-09B3-408C-B159-3C435A3CBE4B}"/>
                </a:ext>
              </a:extLst>
            </p:cNvPr>
            <p:cNvSpPr/>
            <p:nvPr/>
          </p:nvSpPr>
          <p:spPr>
            <a:xfrm>
              <a:off x="2976880" y="447040"/>
              <a:ext cx="599440" cy="599440"/>
            </a:xfrm>
            <a:prstGeom prst="rect">
              <a:avLst/>
            </a:prstGeom>
            <a:solidFill>
              <a:srgbClr val="E79D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0C534BC6-C7B2-42D6-9B72-D05A64CE714C}"/>
                </a:ext>
              </a:extLst>
            </p:cNvPr>
            <p:cNvSpPr/>
            <p:nvPr/>
          </p:nvSpPr>
          <p:spPr>
            <a:xfrm>
              <a:off x="3576320" y="447040"/>
              <a:ext cx="599440" cy="599440"/>
            </a:xfrm>
            <a:prstGeom prst="rect">
              <a:avLst/>
            </a:prstGeom>
            <a:solidFill>
              <a:srgbClr val="99B5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id="{CD93E31F-66FD-4705-ABC0-1973EEF76DC7}"/>
                </a:ext>
              </a:extLst>
            </p:cNvPr>
            <p:cNvSpPr/>
            <p:nvPr/>
          </p:nvSpPr>
          <p:spPr>
            <a:xfrm>
              <a:off x="4170680" y="447040"/>
              <a:ext cx="599440" cy="599440"/>
            </a:xfrm>
            <a:prstGeom prst="rect">
              <a:avLst/>
            </a:prstGeom>
            <a:solidFill>
              <a:srgbClr val="BFCB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7">
              <a:extLst>
                <a:ext uri="{FF2B5EF4-FFF2-40B4-BE49-F238E27FC236}">
                  <a16:creationId xmlns:a16="http://schemas.microsoft.com/office/drawing/2014/main" id="{F1F4F757-4EF0-4F56-AD44-93936684539D}"/>
                </a:ext>
              </a:extLst>
            </p:cNvPr>
            <p:cNvSpPr/>
            <p:nvPr/>
          </p:nvSpPr>
          <p:spPr>
            <a:xfrm>
              <a:off x="0" y="1031110"/>
              <a:ext cx="599440" cy="599440"/>
            </a:xfrm>
            <a:prstGeom prst="rect">
              <a:avLst/>
            </a:prstGeom>
            <a:solidFill>
              <a:srgbClr val="436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8">
              <a:extLst>
                <a:ext uri="{FF2B5EF4-FFF2-40B4-BE49-F238E27FC236}">
                  <a16:creationId xmlns:a16="http://schemas.microsoft.com/office/drawing/2014/main" id="{86EF5AE0-8454-4A4A-BA02-92DBCB9BDF4F}"/>
                </a:ext>
              </a:extLst>
            </p:cNvPr>
            <p:cNvSpPr/>
            <p:nvPr/>
          </p:nvSpPr>
          <p:spPr>
            <a:xfrm>
              <a:off x="594360" y="1031110"/>
              <a:ext cx="599440" cy="599440"/>
            </a:xfrm>
            <a:prstGeom prst="rect">
              <a:avLst/>
            </a:prstGeom>
            <a:solidFill>
              <a:srgbClr val="51C2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9">
              <a:extLst>
                <a:ext uri="{FF2B5EF4-FFF2-40B4-BE49-F238E27FC236}">
                  <a16:creationId xmlns:a16="http://schemas.microsoft.com/office/drawing/2014/main" id="{809F1843-6F35-4B40-879D-B68641563D2B}"/>
                </a:ext>
              </a:extLst>
            </p:cNvPr>
            <p:cNvSpPr/>
            <p:nvPr/>
          </p:nvSpPr>
          <p:spPr>
            <a:xfrm>
              <a:off x="1193800" y="1031110"/>
              <a:ext cx="599440" cy="599440"/>
            </a:xfrm>
            <a:prstGeom prst="rect">
              <a:avLst/>
            </a:prstGeom>
            <a:solidFill>
              <a:srgbClr val="3DC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0">
              <a:extLst>
                <a:ext uri="{FF2B5EF4-FFF2-40B4-BE49-F238E27FC236}">
                  <a16:creationId xmlns:a16="http://schemas.microsoft.com/office/drawing/2014/main" id="{85ACDD06-FD96-4825-8391-FBB154DF5115}"/>
                </a:ext>
              </a:extLst>
            </p:cNvPr>
            <p:cNvSpPr/>
            <p:nvPr/>
          </p:nvSpPr>
          <p:spPr>
            <a:xfrm>
              <a:off x="1788160" y="1031110"/>
              <a:ext cx="599440" cy="599440"/>
            </a:xfrm>
            <a:prstGeom prst="rect">
              <a:avLst/>
            </a:prstGeom>
            <a:solidFill>
              <a:srgbClr val="BFD4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id="{A47B7F1E-F55A-4ED4-83CD-5F9D56D2A51B}"/>
                </a:ext>
              </a:extLst>
            </p:cNvPr>
            <p:cNvSpPr/>
            <p:nvPr/>
          </p:nvSpPr>
          <p:spPr>
            <a:xfrm>
              <a:off x="2382520" y="1031110"/>
              <a:ext cx="599440" cy="599440"/>
            </a:xfrm>
            <a:prstGeom prst="rect">
              <a:avLst/>
            </a:prstGeom>
            <a:solidFill>
              <a:srgbClr val="F8C8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2">
              <a:extLst>
                <a:ext uri="{FF2B5EF4-FFF2-40B4-BE49-F238E27FC236}">
                  <a16:creationId xmlns:a16="http://schemas.microsoft.com/office/drawing/2014/main" id="{83300472-FE5C-487B-9E95-394BBC6E4161}"/>
                </a:ext>
              </a:extLst>
            </p:cNvPr>
            <p:cNvSpPr/>
            <p:nvPr/>
          </p:nvSpPr>
          <p:spPr>
            <a:xfrm>
              <a:off x="2976880" y="1031110"/>
              <a:ext cx="599440" cy="599440"/>
            </a:xfrm>
            <a:prstGeom prst="rect">
              <a:avLst/>
            </a:prstGeom>
            <a:solidFill>
              <a:srgbClr val="D970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24EFBD5B-8754-40E9-BDE6-B78593E6E95C}"/>
                </a:ext>
              </a:extLst>
            </p:cNvPr>
            <p:cNvSpPr/>
            <p:nvPr/>
          </p:nvSpPr>
          <p:spPr>
            <a:xfrm>
              <a:off x="3576320" y="1031110"/>
              <a:ext cx="599440" cy="599440"/>
            </a:xfrm>
            <a:prstGeom prst="rect">
              <a:avLst/>
            </a:prstGeom>
            <a:solidFill>
              <a:srgbClr val="788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D2B5712C-F65E-4227-9581-5A1466CDA40A}"/>
                </a:ext>
              </a:extLst>
            </p:cNvPr>
            <p:cNvSpPr/>
            <p:nvPr/>
          </p:nvSpPr>
          <p:spPr>
            <a:xfrm>
              <a:off x="4170680" y="1031110"/>
              <a:ext cx="599440" cy="599440"/>
            </a:xfrm>
            <a:prstGeom prst="rect">
              <a:avLst/>
            </a:prstGeom>
            <a:solidFill>
              <a:srgbClr val="96A3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6AFBD346-8855-4F09-98AE-C3351AB34305}"/>
                </a:ext>
              </a:extLst>
            </p:cNvPr>
            <p:cNvSpPr/>
            <p:nvPr/>
          </p:nvSpPr>
          <p:spPr>
            <a:xfrm>
              <a:off x="0" y="1615180"/>
              <a:ext cx="599440" cy="599440"/>
            </a:xfrm>
            <a:prstGeom prst="rect">
              <a:avLst/>
            </a:prstGeom>
            <a:solidFill>
              <a:srgbClr val="294D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1C9ACC8F-2400-4985-8E06-A54573D3E58C}"/>
                </a:ext>
              </a:extLst>
            </p:cNvPr>
            <p:cNvSpPr/>
            <p:nvPr/>
          </p:nvSpPr>
          <p:spPr>
            <a:xfrm>
              <a:off x="594360" y="1615180"/>
              <a:ext cx="599440" cy="599440"/>
            </a:xfrm>
            <a:prstGeom prst="rect">
              <a:avLst/>
            </a:prstGeom>
            <a:solidFill>
              <a:srgbClr val="0086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2CD6D2B5-D494-4176-8A21-8DA76EEA0D20}"/>
                </a:ext>
              </a:extLst>
            </p:cNvPr>
            <p:cNvSpPr/>
            <p:nvPr/>
          </p:nvSpPr>
          <p:spPr>
            <a:xfrm>
              <a:off x="1193800" y="1615180"/>
              <a:ext cx="599440" cy="599440"/>
            </a:xfrm>
            <a:prstGeom prst="rect">
              <a:avLst/>
            </a:prstGeom>
            <a:solidFill>
              <a:srgbClr val="19AD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1F1049B6-AD69-4D1B-8BF6-74C526938B3F}"/>
                </a:ext>
              </a:extLst>
            </p:cNvPr>
            <p:cNvSpPr/>
            <p:nvPr/>
          </p:nvSpPr>
          <p:spPr>
            <a:xfrm>
              <a:off x="1788160" y="1615180"/>
              <a:ext cx="599440" cy="599440"/>
            </a:xfrm>
            <a:prstGeom prst="rect">
              <a:avLst/>
            </a:prstGeom>
            <a:solidFill>
              <a:srgbClr val="AAC4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1FACE208-A100-4E49-BFCF-385D2F36FFAE}"/>
                </a:ext>
              </a:extLst>
            </p:cNvPr>
            <p:cNvSpPr/>
            <p:nvPr/>
          </p:nvSpPr>
          <p:spPr>
            <a:xfrm>
              <a:off x="2382520" y="1615180"/>
              <a:ext cx="599440" cy="599440"/>
            </a:xfrm>
            <a:prstGeom prst="rect">
              <a:avLst/>
            </a:prstGeom>
            <a:solidFill>
              <a:srgbClr val="F8AD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30">
              <a:extLst>
                <a:ext uri="{FF2B5EF4-FFF2-40B4-BE49-F238E27FC236}">
                  <a16:creationId xmlns:a16="http://schemas.microsoft.com/office/drawing/2014/main" id="{EE80EBBE-63C7-4C6D-AEBE-0DC951922644}"/>
                </a:ext>
              </a:extLst>
            </p:cNvPr>
            <p:cNvSpPr/>
            <p:nvPr/>
          </p:nvSpPr>
          <p:spPr>
            <a:xfrm>
              <a:off x="2976880" y="1615180"/>
              <a:ext cx="599440" cy="599440"/>
            </a:xfrm>
            <a:prstGeom prst="rect">
              <a:avLst/>
            </a:prstGeom>
            <a:solidFill>
              <a:srgbClr val="C950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31">
              <a:extLst>
                <a:ext uri="{FF2B5EF4-FFF2-40B4-BE49-F238E27FC236}">
                  <a16:creationId xmlns:a16="http://schemas.microsoft.com/office/drawing/2014/main" id="{0CCC4A59-1BAD-4B15-91DB-A8ED24A3B0EF}"/>
                </a:ext>
              </a:extLst>
            </p:cNvPr>
            <p:cNvSpPr/>
            <p:nvPr/>
          </p:nvSpPr>
          <p:spPr>
            <a:xfrm>
              <a:off x="3576320" y="1615180"/>
              <a:ext cx="599440" cy="599440"/>
            </a:xfrm>
            <a:prstGeom prst="rect">
              <a:avLst/>
            </a:prstGeom>
            <a:solidFill>
              <a:srgbClr val="5669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EFE1F813-FE42-4CB5-8543-35DB601B2991}"/>
                </a:ext>
              </a:extLst>
            </p:cNvPr>
            <p:cNvSpPr/>
            <p:nvPr/>
          </p:nvSpPr>
          <p:spPr>
            <a:xfrm>
              <a:off x="4170680" y="1615180"/>
              <a:ext cx="599440" cy="599440"/>
            </a:xfrm>
            <a:prstGeom prst="rect">
              <a:avLst/>
            </a:prstGeom>
            <a:solidFill>
              <a:srgbClr val="717D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742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884A-A35B-4115-A8B3-DFB69A5D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7BCE-C530-4967-A03C-7687D7882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2022F-5E03-470E-8261-A16B6CF02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B3D23-B5BF-49DA-B487-5962B9616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FB69C-564F-4C90-B2E6-4F26641D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FC5F3-2555-4AE2-9212-EF47BAD0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272B-20A4-42A4-944C-7AA5C2E8E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E73DA-1760-424F-81EA-F3A52E8E2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4E8AF-22E1-4AEF-8E02-80827A879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AF718-775D-449D-BAA0-CDB7497E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DF7B9-ED3F-441F-A86F-FF2F30F7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ADE91-E422-42A9-9351-F3E5937E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6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724D6-9AA2-41E2-96E5-0E00632A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C5CC7-B54E-4370-9F4F-B7A1F41F3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4E39C-02A5-42BA-B005-EB06F1FA3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6D14-52C3-4DDA-92F9-254423A521E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DC07E-7FD7-43F8-841A-051C061FB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2BD-7202-4576-8CDB-146542220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9C33A-EFCF-4D85-8257-905B9C26C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5" r:id="rId12"/>
    <p:sldLayoutId id="214748371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3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pn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17764777-040C-4366-A9EA-7C866DB546DF}"/>
              </a:ext>
            </a:extLst>
          </p:cNvPr>
          <p:cNvSpPr txBox="1"/>
          <p:nvPr/>
        </p:nvSpPr>
        <p:spPr>
          <a:xfrm>
            <a:off x="3298916" y="2142019"/>
            <a:ext cx="5860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5400" b="1" dirty="0">
                <a:solidFill>
                  <a:schemeClr val="bg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חרבות ברזל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64777-040C-4366-A9EA-7C866DB546DF}"/>
              </a:ext>
            </a:extLst>
          </p:cNvPr>
          <p:cNvSpPr txBox="1"/>
          <p:nvPr/>
        </p:nvSpPr>
        <p:spPr>
          <a:xfrm>
            <a:off x="1000124" y="2790314"/>
            <a:ext cx="10458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9600" b="1" dirty="0">
                <a:solidFill>
                  <a:schemeClr val="bg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מענה כלכלי ללחימה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574" y="591605"/>
            <a:ext cx="1355553" cy="155041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764777-040C-4366-A9EA-7C866DB546DF}"/>
              </a:ext>
            </a:extLst>
          </p:cNvPr>
          <p:cNvSpPr txBox="1"/>
          <p:nvPr/>
        </p:nvSpPr>
        <p:spPr>
          <a:xfrm>
            <a:off x="3413216" y="6199669"/>
            <a:ext cx="5860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200" dirty="0">
                <a:solidFill>
                  <a:schemeClr val="bg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אוקטובר 2023 </a:t>
            </a:r>
          </a:p>
        </p:txBody>
      </p:sp>
    </p:spTree>
    <p:extLst>
      <p:ext uri="{BB962C8B-B14F-4D97-AF65-F5344CB8AC3E}">
        <p14:creationId xmlns:p14="http://schemas.microsoft.com/office/powerpoint/2010/main" val="24340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500345" y="596102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מה מקבלים עסקים זעירים (עד גובה עוסק פטור)?</a:t>
            </a:r>
          </a:p>
        </p:txBody>
      </p:sp>
      <p:sp>
        <p:nvSpPr>
          <p:cNvPr id="2" name="מלבן 1"/>
          <p:cNvSpPr/>
          <p:nvPr/>
        </p:nvSpPr>
        <p:spPr>
          <a:xfrm>
            <a:off x="9464520" y="2266951"/>
            <a:ext cx="1429009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היקף מחזור (חודשי)</a:t>
            </a:r>
          </a:p>
        </p:txBody>
      </p:sp>
      <p:sp>
        <p:nvSpPr>
          <p:cNvPr id="11" name="מלבן 10"/>
          <p:cNvSpPr/>
          <p:nvPr/>
        </p:nvSpPr>
        <p:spPr>
          <a:xfrm>
            <a:off x="941560" y="1597755"/>
            <a:ext cx="8297313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סכום המענק </a:t>
            </a:r>
          </a:p>
        </p:txBody>
      </p:sp>
      <p:sp>
        <p:nvSpPr>
          <p:cNvPr id="15" name="מלבן 14"/>
          <p:cNvSpPr/>
          <p:nvPr/>
        </p:nvSpPr>
        <p:spPr>
          <a:xfrm>
            <a:off x="9464520" y="2924174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0-4,150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7484101" y="2924178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18" name="מלבן 17"/>
          <p:cNvSpPr/>
          <p:nvPr/>
        </p:nvSpPr>
        <p:spPr>
          <a:xfrm>
            <a:off x="9464520" y="3581400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Segoe UI"/>
              </a:rPr>
              <a:t>4,150-10,000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7484101" y="3581402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30" name="מלבן 29"/>
          <p:cNvSpPr/>
          <p:nvPr/>
        </p:nvSpPr>
        <p:spPr>
          <a:xfrm>
            <a:off x="7484101" y="2924177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1,500 ש"ח</a:t>
            </a:r>
          </a:p>
        </p:txBody>
      </p:sp>
      <p:sp>
        <p:nvSpPr>
          <p:cNvPr id="31" name="מלבן 30"/>
          <p:cNvSpPr/>
          <p:nvPr/>
        </p:nvSpPr>
        <p:spPr>
          <a:xfrm>
            <a:off x="7484101" y="3581401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2,200 ש"ח</a:t>
            </a:r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484102" y="2266951"/>
            <a:ext cx="1754771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25-40%</a:t>
            </a:r>
          </a:p>
        </p:txBody>
      </p:sp>
      <p:sp>
        <p:nvSpPr>
          <p:cNvPr id="13" name="מלבן 12"/>
          <p:cNvSpPr/>
          <p:nvPr/>
        </p:nvSpPr>
        <p:spPr>
          <a:xfrm>
            <a:off x="5281138" y="2924178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14" name="מלבן 13"/>
          <p:cNvSpPr/>
          <p:nvPr/>
        </p:nvSpPr>
        <p:spPr>
          <a:xfrm>
            <a:off x="5281138" y="3581402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17" name="מלבן 16"/>
          <p:cNvSpPr/>
          <p:nvPr/>
        </p:nvSpPr>
        <p:spPr>
          <a:xfrm>
            <a:off x="5281138" y="2924177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1,500 ש"ח</a:t>
            </a:r>
          </a:p>
        </p:txBody>
      </p:sp>
      <p:sp>
        <p:nvSpPr>
          <p:cNvPr id="19" name="מלבן 18"/>
          <p:cNvSpPr/>
          <p:nvPr/>
        </p:nvSpPr>
        <p:spPr>
          <a:xfrm>
            <a:off x="5281138" y="3581401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2,200 ש"ח</a:t>
            </a:r>
          </a:p>
        </p:txBody>
      </p:sp>
      <p:sp>
        <p:nvSpPr>
          <p:cNvPr id="21" name="מלבן 20"/>
          <p:cNvSpPr/>
          <p:nvPr/>
        </p:nvSpPr>
        <p:spPr>
          <a:xfrm>
            <a:off x="5281139" y="2266951"/>
            <a:ext cx="1754771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40-60%</a:t>
            </a:r>
          </a:p>
        </p:txBody>
      </p:sp>
      <p:sp>
        <p:nvSpPr>
          <p:cNvPr id="22" name="מלבן 21"/>
          <p:cNvSpPr/>
          <p:nvPr/>
        </p:nvSpPr>
        <p:spPr>
          <a:xfrm>
            <a:off x="3078175" y="2924178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23" name="מלבן 22"/>
          <p:cNvSpPr/>
          <p:nvPr/>
        </p:nvSpPr>
        <p:spPr>
          <a:xfrm>
            <a:off x="3078175" y="3581402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24" name="מלבן 23"/>
          <p:cNvSpPr/>
          <p:nvPr/>
        </p:nvSpPr>
        <p:spPr>
          <a:xfrm>
            <a:off x="3078175" y="2924177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1,500 ש"ח</a:t>
            </a:r>
          </a:p>
        </p:txBody>
      </p:sp>
      <p:sp>
        <p:nvSpPr>
          <p:cNvPr id="25" name="מלבן 24"/>
          <p:cNvSpPr/>
          <p:nvPr/>
        </p:nvSpPr>
        <p:spPr>
          <a:xfrm>
            <a:off x="3078175" y="3581401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2,200 ש"ח</a:t>
            </a:r>
          </a:p>
        </p:txBody>
      </p:sp>
      <p:sp>
        <p:nvSpPr>
          <p:cNvPr id="26" name="מלבן 25"/>
          <p:cNvSpPr/>
          <p:nvPr/>
        </p:nvSpPr>
        <p:spPr>
          <a:xfrm>
            <a:off x="3078176" y="2266951"/>
            <a:ext cx="1754771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60-80%</a:t>
            </a:r>
          </a:p>
        </p:txBody>
      </p:sp>
      <p:sp>
        <p:nvSpPr>
          <p:cNvPr id="34" name="מלבן 33"/>
          <p:cNvSpPr/>
          <p:nvPr/>
        </p:nvSpPr>
        <p:spPr>
          <a:xfrm>
            <a:off x="941560" y="2924177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35" name="מלבן 34"/>
          <p:cNvSpPr/>
          <p:nvPr/>
        </p:nvSpPr>
        <p:spPr>
          <a:xfrm>
            <a:off x="941560" y="3581401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36" name="מלבן 35"/>
          <p:cNvSpPr/>
          <p:nvPr/>
        </p:nvSpPr>
        <p:spPr>
          <a:xfrm>
            <a:off x="941560" y="2924176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1,500 ש"ח</a:t>
            </a:r>
          </a:p>
        </p:txBody>
      </p:sp>
      <p:sp>
        <p:nvSpPr>
          <p:cNvPr id="37" name="מלבן 36"/>
          <p:cNvSpPr/>
          <p:nvPr/>
        </p:nvSpPr>
        <p:spPr>
          <a:xfrm>
            <a:off x="941560" y="3581400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2,200 ש"ח</a:t>
            </a:r>
          </a:p>
        </p:txBody>
      </p:sp>
      <p:sp>
        <p:nvSpPr>
          <p:cNvPr id="39" name="מלבן 38"/>
          <p:cNvSpPr/>
          <p:nvPr/>
        </p:nvSpPr>
        <p:spPr>
          <a:xfrm>
            <a:off x="941561" y="2266950"/>
            <a:ext cx="1754771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D1B10"/>
                </a:solidFill>
                <a:latin typeface="Segoe UI"/>
                <a:cs typeface="Segoe UI"/>
              </a:rPr>
              <a:t>80+%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srgbClr val="1D1B1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9464520" y="4238626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Segoe UI"/>
              </a:rPr>
              <a:t>10,000-12,500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1" name="מלבן 40"/>
          <p:cNvSpPr/>
          <p:nvPr/>
        </p:nvSpPr>
        <p:spPr>
          <a:xfrm>
            <a:off x="7484101" y="4238630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43" name="מלבן 42"/>
          <p:cNvSpPr/>
          <p:nvPr/>
        </p:nvSpPr>
        <p:spPr>
          <a:xfrm>
            <a:off x="9464520" y="4895852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Segoe UI"/>
              </a:rPr>
              <a:t>12,500-16,666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7484101" y="4895854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45" name="מלבן 44"/>
          <p:cNvSpPr/>
          <p:nvPr/>
        </p:nvSpPr>
        <p:spPr>
          <a:xfrm>
            <a:off x="7484101" y="4238629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1,325 ש"ח</a:t>
            </a:r>
          </a:p>
        </p:txBody>
      </p:sp>
      <p:sp>
        <p:nvSpPr>
          <p:cNvPr id="46" name="מלבן 45"/>
          <p:cNvSpPr/>
          <p:nvPr/>
        </p:nvSpPr>
        <p:spPr>
          <a:xfrm>
            <a:off x="7484101" y="4895853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1,563 ש"ח</a:t>
            </a:r>
          </a:p>
        </p:txBody>
      </p:sp>
      <p:sp>
        <p:nvSpPr>
          <p:cNvPr id="47" name="מלבן 46"/>
          <p:cNvSpPr/>
          <p:nvPr/>
        </p:nvSpPr>
        <p:spPr>
          <a:xfrm>
            <a:off x="5281138" y="4238630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48" name="מלבן 47"/>
          <p:cNvSpPr/>
          <p:nvPr/>
        </p:nvSpPr>
        <p:spPr>
          <a:xfrm>
            <a:off x="5281138" y="4895854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49" name="מלבן 48"/>
          <p:cNvSpPr/>
          <p:nvPr/>
        </p:nvSpPr>
        <p:spPr>
          <a:xfrm>
            <a:off x="5281138" y="4238629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2,120 ש"ח</a:t>
            </a:r>
          </a:p>
        </p:txBody>
      </p:sp>
      <p:sp>
        <p:nvSpPr>
          <p:cNvPr id="50" name="מלבן 49"/>
          <p:cNvSpPr/>
          <p:nvPr/>
        </p:nvSpPr>
        <p:spPr>
          <a:xfrm>
            <a:off x="5281138" y="4895853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2,500 ש"ח</a:t>
            </a:r>
          </a:p>
        </p:txBody>
      </p:sp>
      <p:sp>
        <p:nvSpPr>
          <p:cNvPr id="51" name="מלבן 50"/>
          <p:cNvSpPr/>
          <p:nvPr/>
        </p:nvSpPr>
        <p:spPr>
          <a:xfrm>
            <a:off x="3078175" y="4238630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52" name="מלבן 51"/>
          <p:cNvSpPr/>
          <p:nvPr/>
        </p:nvSpPr>
        <p:spPr>
          <a:xfrm>
            <a:off x="3078175" y="4895854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53" name="מלבן 52"/>
          <p:cNvSpPr/>
          <p:nvPr/>
        </p:nvSpPr>
        <p:spPr>
          <a:xfrm>
            <a:off x="3078175" y="4238629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3,975 ש"ח</a:t>
            </a:r>
          </a:p>
        </p:txBody>
      </p:sp>
      <p:sp>
        <p:nvSpPr>
          <p:cNvPr id="54" name="מלבן 53"/>
          <p:cNvSpPr/>
          <p:nvPr/>
        </p:nvSpPr>
        <p:spPr>
          <a:xfrm>
            <a:off x="3078175" y="4895853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4,668 ש"ח</a:t>
            </a:r>
          </a:p>
        </p:txBody>
      </p:sp>
      <p:sp>
        <p:nvSpPr>
          <p:cNvPr id="55" name="מלבן 54"/>
          <p:cNvSpPr/>
          <p:nvPr/>
        </p:nvSpPr>
        <p:spPr>
          <a:xfrm>
            <a:off x="941560" y="4238629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56" name="מלבן 55"/>
          <p:cNvSpPr/>
          <p:nvPr/>
        </p:nvSpPr>
        <p:spPr>
          <a:xfrm>
            <a:off x="941560" y="4895853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57" name="מלבן 56"/>
          <p:cNvSpPr/>
          <p:nvPr/>
        </p:nvSpPr>
        <p:spPr>
          <a:xfrm>
            <a:off x="941560" y="4238628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4,638 ש"ח</a:t>
            </a:r>
          </a:p>
        </p:txBody>
      </p:sp>
      <p:sp>
        <p:nvSpPr>
          <p:cNvPr id="58" name="מלבן 57"/>
          <p:cNvSpPr/>
          <p:nvPr/>
        </p:nvSpPr>
        <p:spPr>
          <a:xfrm>
            <a:off x="941560" y="4895852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5,469 ש"ח</a:t>
            </a:r>
          </a:p>
        </p:txBody>
      </p:sp>
      <p:sp>
        <p:nvSpPr>
          <p:cNvPr id="59" name="מלבן 58"/>
          <p:cNvSpPr/>
          <p:nvPr/>
        </p:nvSpPr>
        <p:spPr>
          <a:xfrm>
            <a:off x="9464520" y="5563727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16,666-20,833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7484101" y="5563731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61" name="מלבן 60"/>
          <p:cNvSpPr/>
          <p:nvPr/>
        </p:nvSpPr>
        <p:spPr>
          <a:xfrm>
            <a:off x="9464520" y="6220953"/>
            <a:ext cx="1429009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Segoe UI"/>
              </a:rPr>
              <a:t>20,833-25,000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2" name="מלבן 61"/>
          <p:cNvSpPr/>
          <p:nvPr/>
        </p:nvSpPr>
        <p:spPr>
          <a:xfrm>
            <a:off x="7484101" y="6220955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63" name="מלבן 62"/>
          <p:cNvSpPr/>
          <p:nvPr/>
        </p:nvSpPr>
        <p:spPr>
          <a:xfrm>
            <a:off x="7484101" y="5563730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2,000 ש"ח</a:t>
            </a:r>
          </a:p>
        </p:txBody>
      </p:sp>
      <p:sp>
        <p:nvSpPr>
          <p:cNvPr id="64" name="מלבן 63"/>
          <p:cNvSpPr/>
          <p:nvPr/>
        </p:nvSpPr>
        <p:spPr>
          <a:xfrm>
            <a:off x="7484101" y="6220954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2,338 ש"ח</a:t>
            </a:r>
          </a:p>
        </p:txBody>
      </p:sp>
      <p:sp>
        <p:nvSpPr>
          <p:cNvPr id="65" name="מלבן 64"/>
          <p:cNvSpPr/>
          <p:nvPr/>
        </p:nvSpPr>
        <p:spPr>
          <a:xfrm>
            <a:off x="5281138" y="5563731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66" name="מלבן 65"/>
          <p:cNvSpPr/>
          <p:nvPr/>
        </p:nvSpPr>
        <p:spPr>
          <a:xfrm>
            <a:off x="5281138" y="6220955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67" name="מלבן 66"/>
          <p:cNvSpPr/>
          <p:nvPr/>
        </p:nvSpPr>
        <p:spPr>
          <a:xfrm>
            <a:off x="5281138" y="5563730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3,200 ש"ח</a:t>
            </a:r>
          </a:p>
        </p:txBody>
      </p:sp>
      <p:sp>
        <p:nvSpPr>
          <p:cNvPr id="68" name="מלבן 67"/>
          <p:cNvSpPr/>
          <p:nvPr/>
        </p:nvSpPr>
        <p:spPr>
          <a:xfrm>
            <a:off x="5281138" y="6220954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3,740 ש"ח</a:t>
            </a:r>
          </a:p>
        </p:txBody>
      </p:sp>
      <p:sp>
        <p:nvSpPr>
          <p:cNvPr id="69" name="מלבן 68"/>
          <p:cNvSpPr/>
          <p:nvPr/>
        </p:nvSpPr>
        <p:spPr>
          <a:xfrm>
            <a:off x="3078175" y="5563731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70" name="מלבן 69"/>
          <p:cNvSpPr/>
          <p:nvPr/>
        </p:nvSpPr>
        <p:spPr>
          <a:xfrm>
            <a:off x="3078175" y="6220955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71" name="מלבן 70"/>
          <p:cNvSpPr/>
          <p:nvPr/>
        </p:nvSpPr>
        <p:spPr>
          <a:xfrm>
            <a:off x="3078175" y="5563730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6,000 ש"ח</a:t>
            </a:r>
          </a:p>
        </p:txBody>
      </p:sp>
      <p:sp>
        <p:nvSpPr>
          <p:cNvPr id="72" name="מלבן 71"/>
          <p:cNvSpPr/>
          <p:nvPr/>
        </p:nvSpPr>
        <p:spPr>
          <a:xfrm>
            <a:off x="3078175" y="6220954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7,013 ש"ח</a:t>
            </a:r>
          </a:p>
        </p:txBody>
      </p:sp>
      <p:sp>
        <p:nvSpPr>
          <p:cNvPr id="73" name="מלבן 72"/>
          <p:cNvSpPr/>
          <p:nvPr/>
        </p:nvSpPr>
        <p:spPr>
          <a:xfrm>
            <a:off x="941560" y="5563730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3,000 ש"ח</a:t>
            </a:r>
          </a:p>
        </p:txBody>
      </p:sp>
      <p:sp>
        <p:nvSpPr>
          <p:cNvPr id="74" name="מלבן 73"/>
          <p:cNvSpPr/>
          <p:nvPr/>
        </p:nvSpPr>
        <p:spPr>
          <a:xfrm>
            <a:off x="941560" y="6220954"/>
            <a:ext cx="1754771" cy="485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4,350 ש"ח</a:t>
            </a:r>
          </a:p>
        </p:txBody>
      </p:sp>
      <p:sp>
        <p:nvSpPr>
          <p:cNvPr id="75" name="מלבן 74"/>
          <p:cNvSpPr/>
          <p:nvPr/>
        </p:nvSpPr>
        <p:spPr>
          <a:xfrm>
            <a:off x="941560" y="5563729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7,000 ש"ח</a:t>
            </a:r>
          </a:p>
        </p:txBody>
      </p:sp>
      <p:sp>
        <p:nvSpPr>
          <p:cNvPr id="76" name="מלבן 75"/>
          <p:cNvSpPr/>
          <p:nvPr/>
        </p:nvSpPr>
        <p:spPr>
          <a:xfrm>
            <a:off x="941560" y="6220953"/>
            <a:ext cx="1754771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8,181 ש"ח</a:t>
            </a:r>
          </a:p>
        </p:txBody>
      </p:sp>
    </p:spTree>
    <p:extLst>
      <p:ext uri="{BB962C8B-B14F-4D97-AF65-F5344CB8AC3E}">
        <p14:creationId xmlns:p14="http://schemas.microsoft.com/office/powerpoint/2010/main" val="126436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500345" y="596102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נוסחת</a:t>
            </a:r>
            <a:r>
              <a:rPr kumimoji="0" lang="he-IL" sz="3200" b="1" i="0" u="none" strike="noStrike" kern="1200" cap="none" spc="0" normalizeH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המענק 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0086BB">
                  <a:lumMod val="50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8946940" y="2687592"/>
            <a:ext cx="3143250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שיעור הפגיעה (חד חודשי / דו חודשי)</a:t>
            </a:r>
          </a:p>
        </p:txBody>
      </p:sp>
      <p:sp>
        <p:nvSpPr>
          <p:cNvPr id="11" name="מלבן 10"/>
          <p:cNvSpPr/>
          <p:nvPr/>
        </p:nvSpPr>
        <p:spPr>
          <a:xfrm>
            <a:off x="6203740" y="2687594"/>
            <a:ext cx="2514600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סכום המענק</a:t>
            </a:r>
          </a:p>
        </p:txBody>
      </p:sp>
      <p:sp>
        <p:nvSpPr>
          <p:cNvPr id="15" name="מלבן 14"/>
          <p:cNvSpPr/>
          <p:nvPr/>
        </p:nvSpPr>
        <p:spPr>
          <a:xfrm>
            <a:off x="8946940" y="3344815"/>
            <a:ext cx="3143250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12.5%-20% / 25%-40%</a:t>
            </a:r>
            <a:endParaRPr lang="he-IL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8946940" y="4002041"/>
            <a:ext cx="3143250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20%-30% / 40%-60%</a:t>
            </a:r>
            <a:endParaRPr lang="he-IL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6203740" y="3344815"/>
            <a:ext cx="2514600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+mj-cs"/>
              </a:rPr>
              <a:t> 6%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j-cs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6203740" y="4002041"/>
            <a:ext cx="2514600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Segoe UI"/>
                <a:cs typeface="+mj-cs"/>
              </a:rPr>
              <a:t>9%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j-cs"/>
            </a:endParaRPr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8946940" y="4707114"/>
            <a:ext cx="3143250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30%-40% / 60% - 80%</a:t>
            </a:r>
            <a:endParaRPr lang="he-IL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8946940" y="5364340"/>
            <a:ext cx="3143250" cy="4857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40%-50% / 80%-100%</a:t>
            </a:r>
            <a:endParaRPr lang="he-IL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6203740" y="4707116"/>
            <a:ext cx="2514600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>
                <a:solidFill>
                  <a:prstClr val="white"/>
                </a:solidFill>
                <a:latin typeface="Segoe UI"/>
                <a:cs typeface="+mj-cs"/>
              </a:rPr>
              <a:t>12%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j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6203740" y="5364340"/>
            <a:ext cx="2514600" cy="485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>
                <a:solidFill>
                  <a:prstClr val="white"/>
                </a:solidFill>
                <a:latin typeface="Segoe UI"/>
                <a:cs typeface="+mj-cs"/>
              </a:rPr>
              <a:t>18%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j-cs"/>
            </a:endParaRPr>
          </a:p>
        </p:txBody>
      </p:sp>
      <p:sp>
        <p:nvSpPr>
          <p:cNvPr id="22" name="מלבן 21">
            <a:hlinkClick r:id="" action="ppaction://noaction"/>
          </p:cNvPr>
          <p:cNvSpPr/>
          <p:nvPr/>
        </p:nvSpPr>
        <p:spPr>
          <a:xfrm>
            <a:off x="7461040" y="1464500"/>
            <a:ext cx="328571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רכיב תשומות</a:t>
            </a:r>
          </a:p>
        </p:txBody>
      </p:sp>
      <p:sp>
        <p:nvSpPr>
          <p:cNvPr id="40" name="מלבן 39">
            <a:hlinkClick r:id="" action="ppaction://noaction"/>
          </p:cNvPr>
          <p:cNvSpPr/>
          <p:nvPr/>
        </p:nvSpPr>
        <p:spPr>
          <a:xfrm>
            <a:off x="1409700" y="1449509"/>
            <a:ext cx="328571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רכיב שכר</a:t>
            </a:r>
          </a:p>
        </p:txBody>
      </p:sp>
      <p:sp>
        <p:nvSpPr>
          <p:cNvPr id="41" name="סימן חיבור 13">
            <a:extLst>
              <a:ext uri="{FF2B5EF4-FFF2-40B4-BE49-F238E27FC236}">
                <a16:creationId xmlns:a16="http://schemas.microsoft.com/office/drawing/2014/main" id="{814B86B6-A922-4B5F-A145-282A2C269248}"/>
              </a:ext>
            </a:extLst>
          </p:cNvPr>
          <p:cNvSpPr/>
          <p:nvPr/>
        </p:nvSpPr>
        <p:spPr>
          <a:xfrm>
            <a:off x="5032998" y="756614"/>
            <a:ext cx="2112885" cy="1938992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42"/>
          <p:cNvSpPr/>
          <p:nvPr/>
        </p:nvSpPr>
        <p:spPr>
          <a:xfrm>
            <a:off x="259977" y="3344815"/>
            <a:ext cx="5715164" cy="2505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j-cs"/>
              </a:rPr>
              <a:t>הוצאות השכר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>
              <a:solidFill>
                <a:prstClr val="white"/>
              </a:solidFill>
              <a:latin typeface="Segoe UI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>
                <a:solidFill>
                  <a:prstClr val="white"/>
                </a:solidFill>
                <a:latin typeface="Segoe UI"/>
                <a:cs typeface="+mj-cs"/>
              </a:rPr>
              <a:t>הנמוך מבין (מסך השכר ששולם / כמות העובדים כפול השכר הממוצע במשק)</a:t>
            </a:r>
            <a:endParaRPr kumimoji="0" lang="he-IL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j-cs"/>
            </a:endParaRPr>
          </a:p>
        </p:txBody>
      </p:sp>
      <p:sp>
        <p:nvSpPr>
          <p:cNvPr id="44" name="מלבן 43"/>
          <p:cNvSpPr/>
          <p:nvPr/>
        </p:nvSpPr>
        <p:spPr>
          <a:xfrm>
            <a:off x="259976" y="2661850"/>
            <a:ext cx="5715164" cy="48577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1D1B1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שיעור הפגיעה * הוצאות השכר * 60%</a:t>
            </a:r>
          </a:p>
        </p:txBody>
      </p:sp>
      <p:sp>
        <p:nvSpPr>
          <p:cNvPr id="3" name="מלבן 2"/>
          <p:cNvSpPr/>
          <p:nvPr/>
        </p:nvSpPr>
        <p:spPr>
          <a:xfrm>
            <a:off x="1409700" y="6045325"/>
            <a:ext cx="10393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buSzPct val="130000"/>
              <a:defRPr/>
            </a:pPr>
            <a:r>
              <a:rPr lang="he-IL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המענק לא יעלה על 300 אלף ₪ לעסקים בעלי מחזור של עד 100 מ' ש"ח ועד ל-900 אלף ש"ח לעסקים עד 400 מ' מחזור. </a:t>
            </a:r>
          </a:p>
        </p:txBody>
      </p:sp>
    </p:spTree>
    <p:extLst>
      <p:ext uri="{BB962C8B-B14F-4D97-AF65-F5344CB8AC3E}">
        <p14:creationId xmlns:p14="http://schemas.microsoft.com/office/powerpoint/2010/main" val="368112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4732774" y="385531"/>
            <a:ext cx="6866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3200" b="1" dirty="0">
                <a:solidFill>
                  <a:srgbClr val="284C9C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מענה כלכלי ללחימה 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284C9C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– חרבות</a:t>
            </a:r>
            <a:r>
              <a:rPr kumimoji="0" lang="he-IL" sz="3200" b="1" i="0" u="none" strike="noStrike" kern="1200" cap="none" spc="0" normalizeH="0" noProof="0" dirty="0">
                <a:ln>
                  <a:noFill/>
                </a:ln>
                <a:solidFill>
                  <a:srgbClr val="284C9C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ברזל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284C9C"/>
              </a:solidFill>
              <a:effectLst/>
              <a:uLnTx/>
              <a:uFillTx/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685938" y="517350"/>
            <a:ext cx="89295" cy="742281"/>
          </a:xfrm>
          <a:prstGeom prst="rect">
            <a:avLst/>
          </a:prstGeom>
          <a:solidFill>
            <a:srgbClr val="284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0397" y="2435801"/>
            <a:ext cx="20613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bg1"/>
                </a:solidFill>
              </a:rPr>
              <a:t>מענה לאזרח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1" y="1093018"/>
            <a:ext cx="24098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bg1"/>
                </a:solidFill>
              </a:rPr>
              <a:t>המשכיות עסקית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40397" y="2435801"/>
            <a:ext cx="20613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bg1"/>
                </a:solidFill>
              </a:rPr>
              <a:t>מענה לאזרח</a:t>
            </a:r>
          </a:p>
        </p:txBody>
      </p:sp>
      <p:sp>
        <p:nvSpPr>
          <p:cNvPr id="37" name="Freeform 26"/>
          <p:cNvSpPr/>
          <p:nvPr/>
        </p:nvSpPr>
        <p:spPr>
          <a:xfrm>
            <a:off x="2971049" y="1040178"/>
            <a:ext cx="5850000" cy="5400000"/>
          </a:xfrm>
          <a:custGeom>
            <a:avLst/>
            <a:gdLst>
              <a:gd name="connsiteX0" fmla="*/ 2700000 w 5850000"/>
              <a:gd name="connsiteY0" fmla="*/ 0 h 5400000"/>
              <a:gd name="connsiteX1" fmla="*/ 5400000 w 5850000"/>
              <a:gd name="connsiteY1" fmla="*/ 2700000 h 5400000"/>
              <a:gd name="connsiteX2" fmla="*/ 5345146 w 5850000"/>
              <a:gd name="connsiteY2" fmla="*/ 3244144 h 5400000"/>
              <a:gd name="connsiteX3" fmla="*/ 5327857 w 5850000"/>
              <a:gd name="connsiteY3" fmla="*/ 3311384 h 5400000"/>
              <a:gd name="connsiteX4" fmla="*/ 5418829 w 5850000"/>
              <a:gd name="connsiteY4" fmla="*/ 3320555 h 5400000"/>
              <a:gd name="connsiteX5" fmla="*/ 5850000 w 5850000"/>
              <a:gd name="connsiteY5" fmla="*/ 3849584 h 5400000"/>
              <a:gd name="connsiteX6" fmla="*/ 5310000 w 5850000"/>
              <a:gd name="connsiteY6" fmla="*/ 4389584 h 5400000"/>
              <a:gd name="connsiteX7" fmla="*/ 4928162 w 5850000"/>
              <a:gd name="connsiteY7" fmla="*/ 4231422 h 5400000"/>
              <a:gd name="connsiteX8" fmla="*/ 4925224 w 5850000"/>
              <a:gd name="connsiteY8" fmla="*/ 4227861 h 5400000"/>
              <a:gd name="connsiteX9" fmla="*/ 4783452 w 5850000"/>
              <a:gd name="connsiteY9" fmla="*/ 4417451 h 5400000"/>
              <a:gd name="connsiteX10" fmla="*/ 2700000 w 5850000"/>
              <a:gd name="connsiteY10" fmla="*/ 5400000 h 5400000"/>
              <a:gd name="connsiteX11" fmla="*/ 0 w 5850000"/>
              <a:gd name="connsiteY11" fmla="*/ 2700000 h 5400000"/>
              <a:gd name="connsiteX12" fmla="*/ 2700000 w 5850000"/>
              <a:gd name="connsiteY12" fmla="*/ 0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50000" h="5400000">
                <a:moveTo>
                  <a:pt x="2700000" y="0"/>
                </a:moveTo>
                <a:cubicBezTo>
                  <a:pt x="4191169" y="0"/>
                  <a:pt x="5400000" y="1208831"/>
                  <a:pt x="5400000" y="2700000"/>
                </a:cubicBezTo>
                <a:cubicBezTo>
                  <a:pt x="5400000" y="2886396"/>
                  <a:pt x="5381112" y="3068381"/>
                  <a:pt x="5345146" y="3244144"/>
                </a:cubicBezTo>
                <a:lnTo>
                  <a:pt x="5327857" y="3311384"/>
                </a:lnTo>
                <a:lnTo>
                  <a:pt x="5418829" y="3320555"/>
                </a:lnTo>
                <a:cubicBezTo>
                  <a:pt x="5664898" y="3370908"/>
                  <a:pt x="5850000" y="3588630"/>
                  <a:pt x="5850000" y="3849584"/>
                </a:cubicBezTo>
                <a:cubicBezTo>
                  <a:pt x="5850000" y="4147818"/>
                  <a:pt x="5608234" y="4389584"/>
                  <a:pt x="5310000" y="4389584"/>
                </a:cubicBezTo>
                <a:cubicBezTo>
                  <a:pt x="5160883" y="4389584"/>
                  <a:pt x="5025883" y="4329143"/>
                  <a:pt x="4928162" y="4231422"/>
                </a:cubicBezTo>
                <a:lnTo>
                  <a:pt x="4925224" y="4227861"/>
                </a:lnTo>
                <a:lnTo>
                  <a:pt x="4783452" y="4417451"/>
                </a:lnTo>
                <a:cubicBezTo>
                  <a:pt x="4288231" y="5017519"/>
                  <a:pt x="3538782" y="5400000"/>
                  <a:pt x="2700000" y="5400000"/>
                </a:cubicBezTo>
                <a:cubicBezTo>
                  <a:pt x="1208831" y="5400000"/>
                  <a:pt x="0" y="4191169"/>
                  <a:pt x="0" y="2700000"/>
                </a:cubicBezTo>
                <a:cubicBezTo>
                  <a:pt x="0" y="1208831"/>
                  <a:pt x="1208831" y="0"/>
                  <a:pt x="27000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28575"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he-IL"/>
          </a:p>
        </p:txBody>
      </p:sp>
      <p:sp>
        <p:nvSpPr>
          <p:cNvPr id="38" name="Freeform 23"/>
          <p:cNvSpPr/>
          <p:nvPr/>
        </p:nvSpPr>
        <p:spPr>
          <a:xfrm>
            <a:off x="3871049" y="1940178"/>
            <a:ext cx="3600000" cy="3811989"/>
          </a:xfrm>
          <a:custGeom>
            <a:avLst/>
            <a:gdLst>
              <a:gd name="connsiteX0" fmla="*/ 1800000 w 3600000"/>
              <a:gd name="connsiteY0" fmla="*/ 0 h 3811989"/>
              <a:gd name="connsiteX1" fmla="*/ 3600000 w 3600000"/>
              <a:gd name="connsiteY1" fmla="*/ 1800000 h 3811989"/>
              <a:gd name="connsiteX2" fmla="*/ 3292589 w 3600000"/>
              <a:gd name="connsiteY2" fmla="*/ 2806398 h 3811989"/>
              <a:gd name="connsiteX3" fmla="*/ 3223721 w 3600000"/>
              <a:gd name="connsiteY3" fmla="*/ 2898493 h 3811989"/>
              <a:gd name="connsiteX4" fmla="*/ 3282778 w 3600000"/>
              <a:gd name="connsiteY4" fmla="*/ 2970070 h 3811989"/>
              <a:gd name="connsiteX5" fmla="*/ 3375001 w 3600000"/>
              <a:gd name="connsiteY5" fmla="*/ 3271989 h 3811989"/>
              <a:gd name="connsiteX6" fmla="*/ 2835001 w 3600000"/>
              <a:gd name="connsiteY6" fmla="*/ 3811989 h 3811989"/>
              <a:gd name="connsiteX7" fmla="*/ 2387225 w 3600000"/>
              <a:gd name="connsiteY7" fmla="*/ 3573908 h 3811989"/>
              <a:gd name="connsiteX8" fmla="*/ 2353784 w 3600000"/>
              <a:gd name="connsiteY8" fmla="*/ 3512298 h 3811989"/>
              <a:gd name="connsiteX9" fmla="*/ 2335265 w 3600000"/>
              <a:gd name="connsiteY9" fmla="*/ 3519076 h 3811989"/>
              <a:gd name="connsiteX10" fmla="*/ 1800000 w 3600000"/>
              <a:gd name="connsiteY10" fmla="*/ 3600000 h 3811989"/>
              <a:gd name="connsiteX11" fmla="*/ 0 w 3600000"/>
              <a:gd name="connsiteY11" fmla="*/ 1800000 h 3811989"/>
              <a:gd name="connsiteX12" fmla="*/ 1800000 w 3600000"/>
              <a:gd name="connsiteY12" fmla="*/ 0 h 38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000" h="3811989">
                <a:moveTo>
                  <a:pt x="1800000" y="0"/>
                </a:moveTo>
                <a:cubicBezTo>
                  <a:pt x="2794113" y="0"/>
                  <a:pt x="3600000" y="805887"/>
                  <a:pt x="3600000" y="1800000"/>
                </a:cubicBezTo>
                <a:cubicBezTo>
                  <a:pt x="3600000" y="2172792"/>
                  <a:pt x="3486672" y="2519115"/>
                  <a:pt x="3292589" y="2806398"/>
                </a:cubicBezTo>
                <a:lnTo>
                  <a:pt x="3223721" y="2898493"/>
                </a:lnTo>
                <a:lnTo>
                  <a:pt x="3282778" y="2970070"/>
                </a:lnTo>
                <a:cubicBezTo>
                  <a:pt x="3341003" y="3056255"/>
                  <a:pt x="3375001" y="3160152"/>
                  <a:pt x="3375001" y="3271989"/>
                </a:cubicBezTo>
                <a:cubicBezTo>
                  <a:pt x="3375001" y="3570223"/>
                  <a:pt x="3133235" y="3811989"/>
                  <a:pt x="2835001" y="3811989"/>
                </a:cubicBezTo>
                <a:cubicBezTo>
                  <a:pt x="2648605" y="3811989"/>
                  <a:pt x="2484267" y="3717549"/>
                  <a:pt x="2387225" y="3573908"/>
                </a:cubicBezTo>
                <a:lnTo>
                  <a:pt x="2353784" y="3512298"/>
                </a:lnTo>
                <a:lnTo>
                  <a:pt x="2335265" y="3519076"/>
                </a:lnTo>
                <a:cubicBezTo>
                  <a:pt x="2166175" y="3571668"/>
                  <a:pt x="1986396" y="3600000"/>
                  <a:pt x="1800000" y="3600000"/>
                </a:cubicBezTo>
                <a:cubicBezTo>
                  <a:pt x="805887" y="3600000"/>
                  <a:pt x="0" y="2794113"/>
                  <a:pt x="0" y="1800000"/>
                </a:cubicBezTo>
                <a:cubicBezTo>
                  <a:pt x="0" y="805887"/>
                  <a:pt x="805887" y="0"/>
                  <a:pt x="180000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28575"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he-IL"/>
          </a:p>
        </p:txBody>
      </p:sp>
      <p:sp>
        <p:nvSpPr>
          <p:cNvPr id="39" name="Freeform 15"/>
          <p:cNvSpPr/>
          <p:nvPr/>
        </p:nvSpPr>
        <p:spPr>
          <a:xfrm>
            <a:off x="4771049" y="2840178"/>
            <a:ext cx="1800000" cy="2204377"/>
          </a:xfrm>
          <a:custGeom>
            <a:avLst/>
            <a:gdLst>
              <a:gd name="connsiteX0" fmla="*/ 900000 w 1800000"/>
              <a:gd name="connsiteY0" fmla="*/ 0 h 2204377"/>
              <a:gd name="connsiteX1" fmla="*/ 1800000 w 1800000"/>
              <a:gd name="connsiteY1" fmla="*/ 900000 h 2204377"/>
              <a:gd name="connsiteX2" fmla="*/ 1536396 w 1800000"/>
              <a:gd name="connsiteY2" fmla="*/ 1536396 h 2204377"/>
              <a:gd name="connsiteX3" fmla="*/ 1435490 w 1800000"/>
              <a:gd name="connsiteY3" fmla="*/ 1619651 h 2204377"/>
              <a:gd name="connsiteX4" fmla="*/ 1439999 w 1800000"/>
              <a:gd name="connsiteY4" fmla="*/ 1664377 h 2204377"/>
              <a:gd name="connsiteX5" fmla="*/ 899999 w 1800000"/>
              <a:gd name="connsiteY5" fmla="*/ 2204377 h 2204377"/>
              <a:gd name="connsiteX6" fmla="*/ 359999 w 1800000"/>
              <a:gd name="connsiteY6" fmla="*/ 1664377 h 2204377"/>
              <a:gd name="connsiteX7" fmla="*/ 364508 w 1800000"/>
              <a:gd name="connsiteY7" fmla="*/ 1619650 h 2204377"/>
              <a:gd name="connsiteX8" fmla="*/ 263604 w 1800000"/>
              <a:gd name="connsiteY8" fmla="*/ 1536396 h 2204377"/>
              <a:gd name="connsiteX9" fmla="*/ 0 w 1800000"/>
              <a:gd name="connsiteY9" fmla="*/ 900000 h 2204377"/>
              <a:gd name="connsiteX10" fmla="*/ 900000 w 1800000"/>
              <a:gd name="connsiteY10" fmla="*/ 0 h 220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00000" h="2204377">
                <a:moveTo>
                  <a:pt x="900000" y="0"/>
                </a:moveTo>
                <a:cubicBezTo>
                  <a:pt x="1397056" y="0"/>
                  <a:pt x="1800000" y="402944"/>
                  <a:pt x="1800000" y="900000"/>
                </a:cubicBezTo>
                <a:cubicBezTo>
                  <a:pt x="1800000" y="1148528"/>
                  <a:pt x="1699264" y="1373528"/>
                  <a:pt x="1536396" y="1536396"/>
                </a:cubicBezTo>
                <a:lnTo>
                  <a:pt x="1435490" y="1619651"/>
                </a:lnTo>
                <a:lnTo>
                  <a:pt x="1439999" y="1664377"/>
                </a:lnTo>
                <a:cubicBezTo>
                  <a:pt x="1439999" y="1962611"/>
                  <a:pt x="1198233" y="2204377"/>
                  <a:pt x="899999" y="2204377"/>
                </a:cubicBezTo>
                <a:cubicBezTo>
                  <a:pt x="601765" y="2204377"/>
                  <a:pt x="359999" y="1962611"/>
                  <a:pt x="359999" y="1664377"/>
                </a:cubicBezTo>
                <a:lnTo>
                  <a:pt x="364508" y="1619650"/>
                </a:lnTo>
                <a:lnTo>
                  <a:pt x="263604" y="1536396"/>
                </a:lnTo>
                <a:cubicBezTo>
                  <a:pt x="100736" y="1373528"/>
                  <a:pt x="0" y="1148528"/>
                  <a:pt x="0" y="900000"/>
                </a:cubicBezTo>
                <a:cubicBezTo>
                  <a:pt x="0" y="402944"/>
                  <a:pt x="402944" y="0"/>
                  <a:pt x="900000" y="0"/>
                </a:cubicBezTo>
                <a:close/>
              </a:path>
            </a:pathLst>
          </a:custGeom>
          <a:solidFill>
            <a:srgbClr val="829CA6"/>
          </a:solidFill>
          <a:ln w="28575"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endParaRPr lang="he-IL" b="1" dirty="0"/>
          </a:p>
        </p:txBody>
      </p:sp>
      <p:pic>
        <p:nvPicPr>
          <p:cNvPr id="41" name="תמונה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48" y="4317667"/>
            <a:ext cx="540000" cy="540000"/>
          </a:xfrm>
          <a:prstGeom prst="rect">
            <a:avLst/>
          </a:prstGeom>
        </p:spPr>
      </p:pic>
      <p:sp>
        <p:nvSpPr>
          <p:cNvPr id="42" name="Rectangle 4"/>
          <p:cNvSpPr/>
          <p:nvPr/>
        </p:nvSpPr>
        <p:spPr>
          <a:xfrm>
            <a:off x="3293926" y="1577271"/>
            <a:ext cx="4754243" cy="39208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e-IL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מענה</a:t>
            </a:r>
            <a:r>
              <a:rPr lang="he-IL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e-IL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למשק</a:t>
            </a:r>
            <a:endParaRPr lang="en-US" sz="3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29"/>
          <p:cNvSpPr/>
          <p:nvPr/>
        </p:nvSpPr>
        <p:spPr>
          <a:xfrm>
            <a:off x="4221991" y="2435801"/>
            <a:ext cx="2898112" cy="29708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62895"/>
              </a:avLst>
            </a:prstTxWarp>
            <a:spAutoFit/>
          </a:bodyPr>
          <a:lstStyle/>
          <a:p>
            <a:pPr algn="ctr"/>
            <a:r>
              <a:rPr lang="he-IL" sz="7200" b="1" cap="none" spc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מענה לנפגעים ולתושבי העוטף</a:t>
            </a:r>
            <a:endParaRPr lang="en-US" sz="7200" b="1" cap="none" spc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33"/>
          <p:cNvSpPr/>
          <p:nvPr/>
        </p:nvSpPr>
        <p:spPr>
          <a:xfrm>
            <a:off x="4942570" y="3064341"/>
            <a:ext cx="139012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מענה </a:t>
            </a:r>
            <a:br>
              <a:rPr lang="en-US" sz="2800" b="1" cap="none" spc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he-IL" sz="2800" b="1" cap="none" spc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ביטחוני</a:t>
            </a:r>
            <a:endParaRPr lang="en-US" sz="2800" b="1" cap="none" spc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5" name="תמונה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810" y="5032135"/>
            <a:ext cx="540000" cy="540000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169" y="4583306"/>
            <a:ext cx="567243" cy="56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8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17"/>
          <p:cNvSpPr/>
          <p:nvPr/>
        </p:nvSpPr>
        <p:spPr>
          <a:xfrm>
            <a:off x="-70116" y="5005946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-25307" y="3845976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25306" y="1533481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600076" y="542267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נקודות עיקריות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600076" y="1691109"/>
            <a:ext cx="1000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אנו בתחילת האירוע ולא ידוע כעת מה משכו והיקפו</a:t>
            </a: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801" y="4155143"/>
            <a:ext cx="1090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משק עובד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הוא חלק מהמאמץ המלחמתי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306546" y="5130447"/>
            <a:ext cx="1041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לעסקים שנפגעו משמעותית יש לתת מענה להמשכיות עסקית</a:t>
            </a:r>
            <a:endParaRPr lang="he-IL" sz="2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 algn="r" rtl="1">
              <a:buSzPct val="130000"/>
              <a:defRPr/>
            </a:pPr>
            <a:endParaRPr lang="he-IL" sz="2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722901" y="1533481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10722901" y="3851234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</a:t>
            </a:r>
          </a:p>
        </p:txBody>
      </p:sp>
      <p:sp>
        <p:nvSpPr>
          <p:cNvPr id="15" name="אליפסה 14"/>
          <p:cNvSpPr/>
          <p:nvPr/>
        </p:nvSpPr>
        <p:spPr>
          <a:xfrm>
            <a:off x="10741951" y="5016462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4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3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0" y="2679734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801" y="2988901"/>
            <a:ext cx="1090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מרבית העסקים במדינה יכולים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לעבוד וחשוב שיעבדו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0748208" y="2684992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940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קבוצה 73"/>
          <p:cNvGrpSpPr/>
          <p:nvPr/>
        </p:nvGrpSpPr>
        <p:grpSpPr>
          <a:xfrm>
            <a:off x="9185817" y="1187728"/>
            <a:ext cx="2592000" cy="2592000"/>
            <a:chOff x="419239" y="2269947"/>
            <a:chExt cx="2592000" cy="2592000"/>
          </a:xfrm>
        </p:grpSpPr>
        <p:sp>
          <p:nvSpPr>
            <p:cNvPr id="75" name="אליפסה 74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76" name="אליפסה 75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קרן הלוואות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 בערבות מדינה</a:t>
              </a:r>
            </a:p>
          </p:txBody>
        </p:sp>
      </p:grpSp>
      <p:grpSp>
        <p:nvGrpSpPr>
          <p:cNvPr id="92" name="קבוצה 91"/>
          <p:cNvGrpSpPr/>
          <p:nvPr/>
        </p:nvGrpSpPr>
        <p:grpSpPr>
          <a:xfrm>
            <a:off x="7776946" y="4089563"/>
            <a:ext cx="2592000" cy="2592000"/>
            <a:chOff x="419239" y="2269947"/>
            <a:chExt cx="2592000" cy="2592000"/>
          </a:xfrm>
        </p:grpSpPr>
        <p:sp>
          <p:nvSpPr>
            <p:cNvPr id="93" name="אליפסה 92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94" name="אליפסה 93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דחיית תשלומי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 מע"מ</a:t>
              </a:r>
            </a:p>
          </p:txBody>
        </p:sp>
      </p:grpSp>
      <p:grpSp>
        <p:nvGrpSpPr>
          <p:cNvPr id="95" name="קבוצה 94"/>
          <p:cNvGrpSpPr/>
          <p:nvPr/>
        </p:nvGrpSpPr>
        <p:grpSpPr>
          <a:xfrm>
            <a:off x="6247800" y="1187728"/>
            <a:ext cx="2592000" cy="2592000"/>
            <a:chOff x="419239" y="2269947"/>
            <a:chExt cx="2592000" cy="2592000"/>
          </a:xfrm>
        </p:grpSpPr>
        <p:sp>
          <p:nvSpPr>
            <p:cNvPr id="96" name="אליפסה 95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97" name="אליפסה 96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דחיית תשלומי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בטל"א</a:t>
              </a: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 לעצמאים</a:t>
              </a:r>
            </a:p>
          </p:txBody>
        </p:sp>
      </p:grpSp>
      <p:grpSp>
        <p:nvGrpSpPr>
          <p:cNvPr id="98" name="קבוצה 97"/>
          <p:cNvGrpSpPr/>
          <p:nvPr/>
        </p:nvGrpSpPr>
        <p:grpSpPr>
          <a:xfrm>
            <a:off x="4719293" y="4089563"/>
            <a:ext cx="2592000" cy="2592000"/>
            <a:chOff x="419239" y="2269947"/>
            <a:chExt cx="2592000" cy="2592000"/>
          </a:xfrm>
        </p:grpSpPr>
        <p:sp>
          <p:nvSpPr>
            <p:cNvPr id="99" name="אליפסה 98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100" name="אליפסה 99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הארכת רישיונות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ודחיית אגרות</a:t>
              </a:r>
            </a:p>
          </p:txBody>
        </p:sp>
      </p:grpSp>
      <p:grpSp>
        <p:nvGrpSpPr>
          <p:cNvPr id="107" name="קבוצה 106"/>
          <p:cNvGrpSpPr/>
          <p:nvPr/>
        </p:nvGrpSpPr>
        <p:grpSpPr>
          <a:xfrm>
            <a:off x="3309784" y="1218906"/>
            <a:ext cx="2592000" cy="2592000"/>
            <a:chOff x="419239" y="2269947"/>
            <a:chExt cx="2592000" cy="2592000"/>
          </a:xfrm>
        </p:grpSpPr>
        <p:sp>
          <p:nvSpPr>
            <p:cNvPr id="108" name="אליפסה 107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109" name="אליפסה 108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הקדמת תשלומי המדינה לספקים</a:t>
              </a:r>
            </a:p>
          </p:txBody>
        </p:sp>
      </p:grpSp>
      <p:sp>
        <p:nvSpPr>
          <p:cNvPr id="119" name="מלבן 118"/>
          <p:cNvSpPr/>
          <p:nvPr/>
        </p:nvSpPr>
        <p:spPr>
          <a:xfrm rot="1325004">
            <a:off x="9709572" y="1395676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10 מיליארד ש"ח</a:t>
            </a:r>
          </a:p>
        </p:txBody>
      </p:sp>
      <p:sp>
        <p:nvSpPr>
          <p:cNvPr id="120" name="מלבן 119"/>
          <p:cNvSpPr/>
          <p:nvPr/>
        </p:nvSpPr>
        <p:spPr>
          <a:xfrm rot="1325004">
            <a:off x="8234918" y="4061857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3.5 מיליארד ש"ח</a:t>
            </a:r>
          </a:p>
        </p:txBody>
      </p:sp>
      <p:sp>
        <p:nvSpPr>
          <p:cNvPr id="121" name="מלבן 120"/>
          <p:cNvSpPr/>
          <p:nvPr/>
        </p:nvSpPr>
        <p:spPr>
          <a:xfrm rot="1325004">
            <a:off x="6771555" y="1395675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0.5 מיליארד ש"ח</a:t>
            </a:r>
          </a:p>
        </p:txBody>
      </p:sp>
      <p:sp>
        <p:nvSpPr>
          <p:cNvPr id="122" name="מלבן 121"/>
          <p:cNvSpPr/>
          <p:nvPr/>
        </p:nvSpPr>
        <p:spPr>
          <a:xfrm rot="1325004">
            <a:off x="5422499" y="4094974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מאות מיליוני ש"ח</a:t>
            </a:r>
          </a:p>
        </p:txBody>
      </p:sp>
      <p:sp>
        <p:nvSpPr>
          <p:cNvPr id="123" name="מלבן 122"/>
          <p:cNvSpPr/>
          <p:nvPr/>
        </p:nvSpPr>
        <p:spPr>
          <a:xfrm rot="1325004">
            <a:off x="3786300" y="1395675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מיליארדי ש"ח</a:t>
            </a:r>
          </a:p>
        </p:txBody>
      </p:sp>
      <p:sp>
        <p:nvSpPr>
          <p:cNvPr id="125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2397760" y="385531"/>
            <a:ext cx="9201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435D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הקלות 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435D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תזרימיות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435D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6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685938" y="517350"/>
            <a:ext cx="89295" cy="742281"/>
          </a:xfrm>
          <a:prstGeom prst="rect">
            <a:avLst/>
          </a:prstGeom>
          <a:solidFill>
            <a:srgbClr val="0043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grpSp>
        <p:nvGrpSpPr>
          <p:cNvPr id="24" name="קבוצה 23"/>
          <p:cNvGrpSpPr/>
          <p:nvPr/>
        </p:nvGrpSpPr>
        <p:grpSpPr>
          <a:xfrm>
            <a:off x="1662275" y="4089563"/>
            <a:ext cx="2592000" cy="2592000"/>
            <a:chOff x="419239" y="2269947"/>
            <a:chExt cx="2592000" cy="2592000"/>
          </a:xfrm>
        </p:grpSpPr>
        <p:sp>
          <p:nvSpPr>
            <p:cNvPr id="25" name="אליפסה 24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26" name="אליפסה 25"/>
            <p:cNvSpPr>
              <a:spLocks noChangeAspect="1"/>
            </p:cNvSpPr>
            <p:nvPr/>
          </p:nvSpPr>
          <p:spPr>
            <a:xfrm>
              <a:off x="599239" y="2449947"/>
              <a:ext cx="2232000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הקדמת מס הכנסה שלילי</a:t>
              </a:r>
            </a:p>
          </p:txBody>
        </p:sp>
      </p:grpSp>
      <p:sp>
        <p:nvSpPr>
          <p:cNvPr id="27" name="מלבן 26"/>
          <p:cNvSpPr/>
          <p:nvPr/>
        </p:nvSpPr>
        <p:spPr>
          <a:xfrm rot="1325004">
            <a:off x="2365481" y="4094974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0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0.4 מיליארד ש"ח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28" name="קבוצה 27"/>
          <p:cNvGrpSpPr/>
          <p:nvPr/>
        </p:nvGrpSpPr>
        <p:grpSpPr>
          <a:xfrm>
            <a:off x="329838" y="1072022"/>
            <a:ext cx="2592000" cy="2592000"/>
            <a:chOff x="419239" y="2269947"/>
            <a:chExt cx="2592000" cy="2592000"/>
          </a:xfrm>
        </p:grpSpPr>
        <p:sp>
          <p:nvSpPr>
            <p:cNvPr id="29" name="אליפסה 28"/>
            <p:cNvSpPr>
              <a:spLocks noChangeAspect="1"/>
            </p:cNvSpPr>
            <p:nvPr/>
          </p:nvSpPr>
          <p:spPr>
            <a:xfrm>
              <a:off x="419239" y="2269947"/>
              <a:ext cx="2592000" cy="259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  <p:sp>
          <p:nvSpPr>
            <p:cNvPr id="30" name="אליפסה 29"/>
            <p:cNvSpPr>
              <a:spLocks noChangeAspect="1"/>
            </p:cNvSpPr>
            <p:nvPr/>
          </p:nvSpPr>
          <p:spPr>
            <a:xfrm>
              <a:off x="507172" y="2449947"/>
              <a:ext cx="2387556" cy="2232000"/>
            </a:xfrm>
            <a:prstGeom prst="ellipse">
              <a:avLst/>
            </a:prstGeom>
            <a:solidFill>
              <a:srgbClr val="05465F"/>
            </a:solidFill>
            <a:ln w="28575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שיפוי </a:t>
              </a:r>
              <a:r>
                <a:rPr kumimoji="0" lang="he-IL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מיידי</a:t>
              </a:r>
              <a:r>
                <a:rPr kumimoji="0" lang="he-IL" sz="2400" b="1" i="0" u="none" strike="noStrike" kern="1200" cap="none" spc="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+mn-ea"/>
                  <a:cs typeface="Segoe UI"/>
                </a:rPr>
                <a:t> למעסיקים ועצמאים בעד ימי מילואים</a:t>
              </a:r>
              <a:endPara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/>
              </a:endParaRPr>
            </a:p>
          </p:txBody>
        </p:sp>
      </p:grpSp>
      <p:sp>
        <p:nvSpPr>
          <p:cNvPr id="31" name="מלבן 30"/>
          <p:cNvSpPr/>
          <p:nvPr/>
        </p:nvSpPr>
        <p:spPr>
          <a:xfrm rot="1325004">
            <a:off x="1033044" y="1077433"/>
            <a:ext cx="2376394" cy="429602"/>
          </a:xfrm>
          <a:prstGeom prst="rect">
            <a:avLst/>
          </a:prstGeom>
          <a:solidFill>
            <a:srgbClr val="5178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2000" b="1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מיליארדי ש"ח</a:t>
            </a:r>
            <a:endParaRPr kumimoji="0" lang="he-IL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2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500345" y="495737"/>
            <a:ext cx="110993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פיצויים ישירים ועקיפים נרחבים לכלל העסקים </a:t>
            </a:r>
            <a:r>
              <a:rPr kumimoji="0" lang="he-IL" sz="3200" b="1" i="0" u="sng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עד 7 ק"מ ולאשקלון</a:t>
            </a:r>
          </a:p>
        </p:txBody>
      </p:sp>
      <p:grpSp>
        <p:nvGrpSpPr>
          <p:cNvPr id="18" name="קבוצה 17"/>
          <p:cNvGrpSpPr/>
          <p:nvPr/>
        </p:nvGrpSpPr>
        <p:grpSpPr>
          <a:xfrm>
            <a:off x="6915151" y="3563936"/>
            <a:ext cx="4245428" cy="1258331"/>
            <a:chOff x="9251099" y="3694565"/>
            <a:chExt cx="4245428" cy="1258331"/>
          </a:xfrm>
          <a:solidFill>
            <a:schemeClr val="accent2">
              <a:lumMod val="50000"/>
            </a:schemeClr>
          </a:solidFill>
        </p:grpSpPr>
        <p:sp>
          <p:nvSpPr>
            <p:cNvPr id="19" name="מלבן 18">
              <a:hlinkClick r:id="" action="ppaction://noaction"/>
            </p:cNvPr>
            <p:cNvSpPr/>
            <p:nvPr/>
          </p:nvSpPr>
          <p:spPr>
            <a:xfrm>
              <a:off x="9640170" y="3694565"/>
              <a:ext cx="3285710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120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החזר מלא </a:t>
              </a:r>
            </a:p>
          </p:txBody>
        </p:sp>
        <p:sp>
          <p:nvSpPr>
            <p:cNvPr id="21" name="מלבן 20">
              <a:hlinkClick r:id="" action="ppaction://noaction"/>
            </p:cNvPr>
            <p:cNvSpPr/>
            <p:nvPr/>
          </p:nvSpPr>
          <p:spPr>
            <a:xfrm>
              <a:off x="9251099" y="4429676"/>
              <a:ext cx="424542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120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לנזק ישיר למבנה וציוד</a:t>
              </a:r>
            </a:p>
          </p:txBody>
        </p:sp>
      </p:grpSp>
      <p:sp>
        <p:nvSpPr>
          <p:cNvPr id="29" name="Rectangle 1">
            <a:extLst>
              <a:ext uri="{FF2B5EF4-FFF2-40B4-BE49-F238E27FC236}">
                <a16:creationId xmlns:a16="http://schemas.microsoft.com/office/drawing/2014/main" id="{F5E37527-ACBD-4D88-A613-1096BAB8D8D4}"/>
              </a:ext>
            </a:extLst>
          </p:cNvPr>
          <p:cNvSpPr/>
          <p:nvPr/>
        </p:nvSpPr>
        <p:spPr>
          <a:xfrm>
            <a:off x="1869427" y="5060615"/>
            <a:ext cx="4136957" cy="43562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1800" b="0" i="0" u="none" strike="noStrike" kern="0" cap="none" spc="0" normalizeH="0" baseline="0" noProof="0" dirty="0">
                <a:ln>
                  <a:noFill/>
                </a:ln>
                <a:solidFill>
                  <a:srgbClr val="14264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נזק עקיף – </a:t>
            </a:r>
            <a:r>
              <a:rPr lang="he-IL" kern="0" dirty="0">
                <a:solidFill>
                  <a:srgbClr val="14264E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החזר על תשלומי שכר או אובדן המחזור לבחירת העסק</a:t>
            </a: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srgbClr val="14264E"/>
              </a:solidFill>
              <a:effectLst/>
              <a:uLnTx/>
              <a:uFillTx/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מלבן 22">
            <a:hlinkClick r:id="" action="ppaction://noaction"/>
          </p:cNvPr>
          <p:cNvSpPr/>
          <p:nvPr/>
        </p:nvSpPr>
        <p:spPr>
          <a:xfrm>
            <a:off x="2150027" y="3543003"/>
            <a:ext cx="328571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החזר מלא </a:t>
            </a:r>
          </a:p>
        </p:txBody>
      </p:sp>
      <p:sp>
        <p:nvSpPr>
          <p:cNvPr id="24" name="מלבן 23">
            <a:hlinkClick r:id="" action="ppaction://noaction"/>
          </p:cNvPr>
          <p:cNvSpPr/>
          <p:nvPr/>
        </p:nvSpPr>
        <p:spPr>
          <a:xfrm>
            <a:off x="1760956" y="4278114"/>
            <a:ext cx="4245428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לכלל הנזק העקיף</a:t>
            </a: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F5E37527-ACBD-4D88-A613-1096BAB8D8D4}"/>
              </a:ext>
            </a:extLst>
          </p:cNvPr>
          <p:cNvSpPr/>
          <p:nvPr/>
        </p:nvSpPr>
        <p:spPr>
          <a:xfrm>
            <a:off x="6969386" y="5034158"/>
            <a:ext cx="4136957" cy="43562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1800" b="0" i="0" u="none" strike="noStrike" kern="0" cap="none" spc="0" normalizeH="0" baseline="0" noProof="0" dirty="0">
                <a:ln>
                  <a:noFill/>
                </a:ln>
                <a:solidFill>
                  <a:srgbClr val="14264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נזק ישיר – פגיעה פיזית במבנה וציוד</a:t>
            </a:r>
            <a:endParaRPr kumimoji="0" lang="he-IL" sz="1800" b="0" i="0" u="none" strike="noStrike" kern="0" cap="none" spc="0" normalizeH="0" baseline="0" noProof="0" dirty="0">
              <a:ln>
                <a:noFill/>
              </a:ln>
              <a:solidFill>
                <a:srgbClr val="14264E"/>
              </a:solidFill>
              <a:effectLst/>
              <a:uLnTx/>
              <a:uFillTx/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587" y="1881065"/>
            <a:ext cx="1470980" cy="1470980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2" y="1792522"/>
            <a:ext cx="1644535" cy="1644535"/>
          </a:xfrm>
          <a:prstGeom prst="rect">
            <a:avLst/>
          </a:prstGeom>
        </p:spPr>
      </p:pic>
      <p:sp>
        <p:nvSpPr>
          <p:cNvPr id="20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4313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500345" y="495737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פיצויים ישירים </a:t>
            </a:r>
            <a:r>
              <a:rPr kumimoji="0" lang="he-IL" sz="3200" b="1" i="0" u="none" strike="noStrike" kern="1200" cap="none" spc="0" normalizeH="0" baseline="0" noProof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ועקיפים ליתר הארץ</a:t>
            </a: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rgbClr val="0086BB">
                  <a:lumMod val="50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grpSp>
        <p:nvGrpSpPr>
          <p:cNvPr id="18" name="קבוצה 17"/>
          <p:cNvGrpSpPr/>
          <p:nvPr/>
        </p:nvGrpSpPr>
        <p:grpSpPr>
          <a:xfrm>
            <a:off x="6915151" y="3563936"/>
            <a:ext cx="4245428" cy="1258331"/>
            <a:chOff x="9251099" y="3694565"/>
            <a:chExt cx="4245428" cy="1258331"/>
          </a:xfrm>
          <a:solidFill>
            <a:schemeClr val="accent2">
              <a:lumMod val="50000"/>
            </a:schemeClr>
          </a:solidFill>
        </p:grpSpPr>
        <p:sp>
          <p:nvSpPr>
            <p:cNvPr id="19" name="מלבן 18">
              <a:hlinkClick r:id="" action="ppaction://noaction"/>
            </p:cNvPr>
            <p:cNvSpPr/>
            <p:nvPr/>
          </p:nvSpPr>
          <p:spPr>
            <a:xfrm>
              <a:off x="9640170" y="3694565"/>
              <a:ext cx="3285710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120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החזר מלא </a:t>
              </a:r>
            </a:p>
          </p:txBody>
        </p:sp>
        <p:sp>
          <p:nvSpPr>
            <p:cNvPr id="21" name="מלבן 20">
              <a:hlinkClick r:id="" action="ppaction://noaction"/>
            </p:cNvPr>
            <p:cNvSpPr/>
            <p:nvPr/>
          </p:nvSpPr>
          <p:spPr>
            <a:xfrm>
              <a:off x="9251099" y="4429676"/>
              <a:ext cx="4245428" cy="52322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800" b="1" i="0" u="none" strike="noStrike" kern="1200" cap="none" spc="8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לנזק ישיר למבנה וציוד</a:t>
              </a:r>
            </a:p>
          </p:txBody>
        </p:sp>
      </p:grpSp>
      <p:sp>
        <p:nvSpPr>
          <p:cNvPr id="23" name="מלבן 22">
            <a:hlinkClick r:id="" action="ppaction://noaction"/>
          </p:cNvPr>
          <p:cNvSpPr/>
          <p:nvPr/>
        </p:nvSpPr>
        <p:spPr>
          <a:xfrm>
            <a:off x="2120209" y="3563936"/>
            <a:ext cx="328571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מענק המשכיות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587" y="1881065"/>
            <a:ext cx="1470980" cy="1470980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2" y="1792522"/>
            <a:ext cx="1644535" cy="1644535"/>
          </a:xfrm>
          <a:prstGeom prst="rect">
            <a:avLst/>
          </a:prstGeom>
        </p:spPr>
      </p:pic>
      <p:sp>
        <p:nvSpPr>
          <p:cNvPr id="17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3" name="מלבן 12">
            <a:hlinkClick r:id="" action="ppaction://noaction"/>
          </p:cNvPr>
          <p:cNvSpPr/>
          <p:nvPr/>
        </p:nvSpPr>
        <p:spPr>
          <a:xfrm>
            <a:off x="2832651" y="4290897"/>
            <a:ext cx="1698623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b="1" i="0" u="none" strike="noStrike" kern="1200" cap="none" spc="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עסקית</a:t>
            </a:r>
          </a:p>
        </p:txBody>
      </p:sp>
    </p:spTree>
    <p:extLst>
      <p:ext uri="{BB962C8B-B14F-4D97-AF65-F5344CB8AC3E}">
        <p14:creationId xmlns:p14="http://schemas.microsoft.com/office/powerpoint/2010/main" val="372113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/>
          <p:nvPr/>
        </p:nvSpPr>
        <p:spPr>
          <a:xfrm>
            <a:off x="-25307" y="3845976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25306" y="1533481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600076" y="542267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מענק המשכיות עסקית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600076" y="1691109"/>
            <a:ext cx="1000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המענק הוא מענה ראשוני רוחבי ומידי </a:t>
            </a:r>
            <a:endParaRPr kumimoji="0" lang="he-IL" sz="24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801" y="4155143"/>
            <a:ext cx="1090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buSzPct val="130000"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המשך תגובה בהתאם לנסיבות</a:t>
            </a:r>
            <a:endParaRPr lang="he-IL" sz="24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722901" y="1533481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10722901" y="3851234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</a:t>
            </a:r>
          </a:p>
        </p:txBody>
      </p:sp>
      <p:sp>
        <p:nvSpPr>
          <p:cNvPr id="13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0" y="2679734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801" y="2988901"/>
            <a:ext cx="10907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מטרת המענק – המשכיות עסקית – דגש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על עסקים קטנים ובינוניים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0" name="אליפסה 19"/>
          <p:cNvSpPr/>
          <p:nvPr/>
        </p:nvSpPr>
        <p:spPr>
          <a:xfrm>
            <a:off x="10748208" y="2684992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0564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/>
          <p:nvPr/>
        </p:nvSpPr>
        <p:spPr>
          <a:xfrm>
            <a:off x="-25307" y="2836326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25306" y="1533481"/>
            <a:ext cx="11352067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614249" y="542267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מי זכאי למענק המשכיות עסקית?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1112702" y="1691109"/>
            <a:ext cx="9490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מחזור העסק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עד 400 מיליון ש"ח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799" y="2966086"/>
            <a:ext cx="1090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ירידה במחזור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מעל ל-25% בחודש אוקטובר</a:t>
            </a:r>
            <a:r>
              <a:rPr kumimoji="0" lang="he-IL" sz="2400" b="0" i="0" u="none" strike="noStrike" kern="1200" cap="none" spc="0" normalizeH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לדיווח חד חודשי או 12.5% לדיווח דו חודשי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722901" y="1533481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10722901" y="2841584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  <p:sp>
        <p:nvSpPr>
          <p:cNvPr id="13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98088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מלבן 17"/>
          <p:cNvSpPr/>
          <p:nvPr/>
        </p:nvSpPr>
        <p:spPr>
          <a:xfrm>
            <a:off x="0" y="4139171"/>
            <a:ext cx="11262901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0" y="2836326"/>
            <a:ext cx="1132676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0" y="1533481"/>
            <a:ext cx="11326761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8F33DE4B-40B6-4842-AB6F-E6864D738E9A}"/>
              </a:ext>
            </a:extLst>
          </p:cNvPr>
          <p:cNvSpPr/>
          <p:nvPr/>
        </p:nvSpPr>
        <p:spPr>
          <a:xfrm>
            <a:off x="600076" y="542267"/>
            <a:ext cx="11099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86BB">
                    <a:lumMod val="50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מה כולל מענק המשכיות עסקית?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600076" y="1691109"/>
            <a:ext cx="1000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מענק המשקף הוצאות </a:t>
            </a:r>
            <a:r>
              <a:rPr kumimoji="0" lang="he-IL" sz="24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קבועות והשתתפות </a:t>
            </a: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בשכר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304800" y="4274188"/>
            <a:ext cx="10907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lang="he-IL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מענה לעצמאים עד 300 אלף ₪ שאין להם הוצאות קבועות והוצאות שכר</a:t>
            </a:r>
          </a:p>
          <a:p>
            <a:pPr algn="r" rtl="1">
              <a:buSzPct val="130000"/>
              <a:defRPr/>
            </a:pPr>
            <a:r>
              <a:rPr lang="he-I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סכום קבוע בהתאם לפגיעה במחזור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722901" y="1533481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1</a:t>
            </a:r>
          </a:p>
        </p:txBody>
      </p:sp>
      <p:sp>
        <p:nvSpPr>
          <p:cNvPr id="14" name="אליפסה 13"/>
          <p:cNvSpPr/>
          <p:nvPr/>
        </p:nvSpPr>
        <p:spPr>
          <a:xfrm>
            <a:off x="10722901" y="2841584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2</a:t>
            </a:r>
          </a:p>
        </p:txBody>
      </p:sp>
      <p:sp>
        <p:nvSpPr>
          <p:cNvPr id="15" name="אליפסה 14"/>
          <p:cNvSpPr/>
          <p:nvPr/>
        </p:nvSpPr>
        <p:spPr>
          <a:xfrm>
            <a:off x="10722901" y="4149687"/>
            <a:ext cx="1080000" cy="10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3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3" name="Rectangle 38">
            <a:extLst>
              <a:ext uri="{FF2B5EF4-FFF2-40B4-BE49-F238E27FC236}">
                <a16:creationId xmlns:a16="http://schemas.microsoft.com/office/drawing/2014/main" id="{A3352684-0CC1-401C-AAF3-E6FF0D0868D1}"/>
              </a:ext>
            </a:extLst>
          </p:cNvPr>
          <p:cNvSpPr/>
          <p:nvPr/>
        </p:nvSpPr>
        <p:spPr>
          <a:xfrm>
            <a:off x="11713606" y="481738"/>
            <a:ext cx="89295" cy="74228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A9D652-B824-40A4-ADC7-443EB3CFD0F8}"/>
              </a:ext>
            </a:extLst>
          </p:cNvPr>
          <p:cNvSpPr txBox="1"/>
          <p:nvPr/>
        </p:nvSpPr>
        <p:spPr>
          <a:xfrm>
            <a:off x="-152399" y="3118486"/>
            <a:ext cx="10907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מענק דיפרנציאלי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30000"/>
              <a:buFontTx/>
              <a:buNone/>
              <a:tabLst/>
              <a:defRPr/>
            </a:pP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עסקים שנפגעו יותר במחזור יקבלו מענק גבוה יותר</a:t>
            </a:r>
          </a:p>
        </p:txBody>
      </p:sp>
    </p:spTree>
    <p:extLst>
      <p:ext uri="{BB962C8B-B14F-4D97-AF65-F5344CB8AC3E}">
        <p14:creationId xmlns:p14="http://schemas.microsoft.com/office/powerpoint/2010/main" val="367152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אגף תקציבים - ערכת צבעים">
      <a:dk1>
        <a:srgbClr val="1D1B10"/>
      </a:dk1>
      <a:lt1>
        <a:sysClr val="window" lastClr="FFFFFF"/>
      </a:lt1>
      <a:dk2>
        <a:srgbClr val="294D9C"/>
      </a:dk2>
      <a:lt2>
        <a:srgbClr val="FFFFFF"/>
      </a:lt2>
      <a:accent1>
        <a:srgbClr val="294D9C"/>
      </a:accent1>
      <a:accent2>
        <a:srgbClr val="0086BB"/>
      </a:accent2>
      <a:accent3>
        <a:srgbClr val="19AD93"/>
      </a:accent3>
      <a:accent4>
        <a:srgbClr val="AAC46B"/>
      </a:accent4>
      <a:accent5>
        <a:srgbClr val="F8AD3A"/>
      </a:accent5>
      <a:accent6>
        <a:srgbClr val="C9503D"/>
      </a:accent6>
      <a:hlink>
        <a:srgbClr val="56697A"/>
      </a:hlink>
      <a:folHlink>
        <a:srgbClr val="717D8C"/>
      </a:folHlink>
    </a:clrScheme>
    <a:fontScheme name="התאמה אישית 1">
      <a:majorFont>
        <a:latin typeface="Segoe UI"/>
        <a:ea typeface=""/>
        <a:cs typeface="Segoe UI"/>
      </a:majorFont>
      <a:minorFont>
        <a:latin typeface="Segoe UI"/>
        <a:ea typeface=""/>
        <a:cs typeface="Segoe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38791</TotalTime>
  <Words>555</Words>
  <Application>Microsoft Office PowerPoint</Application>
  <PresentationFormat>מסך רחב</PresentationFormat>
  <Paragraphs>171</Paragraphs>
  <Slides>11</Slides>
  <Notes>11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Nitzan P</dc:creator>
  <cp:lastModifiedBy>אבי מג</cp:lastModifiedBy>
  <cp:revision>1217</cp:revision>
  <cp:lastPrinted>2023-10-19T14:31:52Z</cp:lastPrinted>
  <dcterms:created xsi:type="dcterms:W3CDTF">2019-03-23T12:59:43Z</dcterms:created>
  <dcterms:modified xsi:type="dcterms:W3CDTF">2023-10-23T07:18:35Z</dcterms:modified>
</cp:coreProperties>
</file>