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7.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8.xml" ContentType="application/vnd.openxmlformats-officedocument.themeOverride+xml"/>
  <Override PartName="/ppt/charts/chart28.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2" r:id="rId1"/>
  </p:sldMasterIdLst>
  <p:notesMasterIdLst>
    <p:notesMasterId r:id="rId45"/>
  </p:notesMasterIdLst>
  <p:handoutMasterIdLst>
    <p:handoutMasterId r:id="rId46"/>
  </p:handoutMasterIdLst>
  <p:sldIdLst>
    <p:sldId id="256" r:id="rId2"/>
    <p:sldId id="319" r:id="rId3"/>
    <p:sldId id="318" r:id="rId4"/>
    <p:sldId id="260" r:id="rId5"/>
    <p:sldId id="262" r:id="rId6"/>
    <p:sldId id="261" r:id="rId7"/>
    <p:sldId id="264" r:id="rId8"/>
    <p:sldId id="326" r:id="rId9"/>
    <p:sldId id="336" r:id="rId10"/>
    <p:sldId id="297" r:id="rId11"/>
    <p:sldId id="303" r:id="rId12"/>
    <p:sldId id="281" r:id="rId13"/>
    <p:sldId id="282" r:id="rId14"/>
    <p:sldId id="332" r:id="rId15"/>
    <p:sldId id="333" r:id="rId16"/>
    <p:sldId id="304" r:id="rId17"/>
    <p:sldId id="329" r:id="rId18"/>
    <p:sldId id="283" r:id="rId19"/>
    <p:sldId id="338" r:id="rId20"/>
    <p:sldId id="314" r:id="rId21"/>
    <p:sldId id="330" r:id="rId22"/>
    <p:sldId id="288" r:id="rId23"/>
    <p:sldId id="300" r:id="rId24"/>
    <p:sldId id="320" r:id="rId25"/>
    <p:sldId id="337" r:id="rId26"/>
    <p:sldId id="289" r:id="rId27"/>
    <p:sldId id="331" r:id="rId28"/>
    <p:sldId id="315" r:id="rId29"/>
    <p:sldId id="291" r:id="rId30"/>
    <p:sldId id="292" r:id="rId31"/>
    <p:sldId id="322" r:id="rId32"/>
    <p:sldId id="323" r:id="rId33"/>
    <p:sldId id="294" r:id="rId34"/>
    <p:sldId id="316" r:id="rId35"/>
    <p:sldId id="295" r:id="rId36"/>
    <p:sldId id="298" r:id="rId37"/>
    <p:sldId id="324" r:id="rId38"/>
    <p:sldId id="284" r:id="rId39"/>
    <p:sldId id="285" r:id="rId40"/>
    <p:sldId id="308" r:id="rId41"/>
    <p:sldId id="307" r:id="rId42"/>
    <p:sldId id="339" r:id="rId43"/>
    <p:sldId id="340" r:id="rId44"/>
  </p:sldIdLst>
  <p:sldSz cx="9144000" cy="6858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אורי שלהב" initials="אש"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7E1F"/>
    <a:srgbClr val="005000"/>
    <a:srgbClr val="FFFF99"/>
    <a:srgbClr val="FFFF66"/>
    <a:srgbClr val="107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01" autoAdjust="0"/>
    <p:restoredTop sz="94660"/>
  </p:normalViewPr>
  <p:slideViewPr>
    <p:cSldViewPr>
      <p:cViewPr>
        <p:scale>
          <a:sx n="90" d="100"/>
          <a:sy n="90" d="100"/>
        </p:scale>
        <p:origin x="-2160"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Microsoft_Excel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__________Microsoft_Excel13.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_________Microsoft_Excel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_______________Microsoft_Excel17.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__________Microsoft_Excel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_________Microsoft_Excel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_____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_________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_________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_________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__________Microsoft_Excel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_______________Microsoft_Excel25.xlsx"/><Relationship Id="rId1" Type="http://schemas.openxmlformats.org/officeDocument/2006/relationships/themeOverride" Target="../theme/themeOverride7.xml"/></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__________Microsoft_Excel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_______________Microsoft_Excel27.xlsx"/><Relationship Id="rId1" Type="http://schemas.openxmlformats.org/officeDocument/2006/relationships/themeOverride" Target="../theme/themeOverride8.xml"/></Relationships>
</file>

<file path=ppt/charts/_rels/chart28.xml.rels><?xml version="1.0" encoding="UTF-8" standalone="yes"?>
<Relationships xmlns="http://schemas.openxmlformats.org/package/2006/relationships"><Relationship Id="rId2" Type="http://schemas.openxmlformats.org/officeDocument/2006/relationships/package" Target="../embeddings/_______________Microsoft_Excel28.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Microsoft_Excel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__________Microsoft_Excel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__________Microsoft_Excel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Microsoft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_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83108290644396E-2"/>
          <c:y val="3.979174986285091E-2"/>
          <c:w val="0.62914399060064974"/>
          <c:h val="0.82047910747988051"/>
        </c:manualLayout>
      </c:layout>
      <c:barChart>
        <c:barDir val="col"/>
        <c:grouping val="stacked"/>
        <c:varyColors val="0"/>
        <c:ser>
          <c:idx val="0"/>
          <c:order val="0"/>
          <c:tx>
            <c:strRef>
              <c:f>גיליון1!$B$1</c:f>
              <c:strCache>
                <c:ptCount val="1"/>
                <c:pt idx="0">
                  <c:v>תעשייה </c:v>
                </c:pt>
              </c:strCache>
            </c:strRef>
          </c:tx>
          <c:spPr>
            <a:solidFill>
              <a:srgbClr val="FFC000"/>
            </a:solidFill>
            <a:ln>
              <a:solidFill>
                <a:schemeClr val="tx1"/>
              </a:solidFill>
            </a:ln>
          </c:spPr>
          <c:invertIfNegative val="0"/>
          <c:dLbls>
            <c:spPr>
              <a:noFill/>
              <a:ln>
                <a:noFill/>
              </a:ln>
              <a:effectLst/>
            </c:spPr>
            <c:txPr>
              <a:bodyPr/>
              <a:lstStyle/>
              <a:p>
                <a:pPr>
                  <a:defRPr sz="20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General</c:formatCode>
                <c:ptCount val="6"/>
                <c:pt idx="0">
                  <c:v>192</c:v>
                </c:pt>
                <c:pt idx="1">
                  <c:v>195</c:v>
                </c:pt>
                <c:pt idx="2">
                  <c:v>196</c:v>
                </c:pt>
                <c:pt idx="3">
                  <c:v>200</c:v>
                </c:pt>
                <c:pt idx="4">
                  <c:v>204</c:v>
                </c:pt>
                <c:pt idx="5">
                  <c:v>202</c:v>
                </c:pt>
              </c:numCache>
            </c:numRef>
          </c:val>
          <c:extLst xmlns:c16r2="http://schemas.microsoft.com/office/drawing/2015/06/chart">
            <c:ext xmlns:c16="http://schemas.microsoft.com/office/drawing/2014/chart" uri="{C3380CC4-5D6E-409C-BE32-E72D297353CC}">
              <c16:uniqueId val="{00000000-51A0-4DF9-A9BF-6166CA1B93B7}"/>
            </c:ext>
          </c:extLst>
        </c:ser>
        <c:ser>
          <c:idx val="1"/>
          <c:order val="1"/>
          <c:tx>
            <c:strRef>
              <c:f>גיליון1!$C$1</c:f>
              <c:strCache>
                <c:ptCount val="1"/>
                <c:pt idx="0">
                  <c:v>פסולת ושפכים</c:v>
                </c:pt>
              </c:strCache>
            </c:strRef>
          </c:tx>
          <c:spPr>
            <a:solidFill>
              <a:schemeClr val="bg1">
                <a:lumMod val="65000"/>
              </a:schemeClr>
            </a:solidFill>
            <a:ln>
              <a:solidFill>
                <a:schemeClr val="tx1"/>
              </a:solidFill>
            </a:ln>
          </c:spPr>
          <c:invertIfNegative val="0"/>
          <c:dLbls>
            <c:spPr>
              <a:noFill/>
              <a:ln>
                <a:noFill/>
              </a:ln>
              <a:effectLst/>
            </c:spPr>
            <c:txPr>
              <a:bodyPr/>
              <a:lstStyle/>
              <a:p>
                <a:pPr>
                  <a:defRPr sz="20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General</c:formatCode>
                <c:ptCount val="6"/>
                <c:pt idx="0">
                  <c:v>131</c:v>
                </c:pt>
                <c:pt idx="1">
                  <c:v>139</c:v>
                </c:pt>
                <c:pt idx="2">
                  <c:v>170</c:v>
                </c:pt>
                <c:pt idx="3">
                  <c:v>185</c:v>
                </c:pt>
                <c:pt idx="4">
                  <c:v>204</c:v>
                </c:pt>
                <c:pt idx="5">
                  <c:v>206</c:v>
                </c:pt>
              </c:numCache>
            </c:numRef>
          </c:val>
          <c:extLst xmlns:c16r2="http://schemas.microsoft.com/office/drawing/2015/06/chart">
            <c:ext xmlns:c16="http://schemas.microsoft.com/office/drawing/2014/chart" uri="{C3380CC4-5D6E-409C-BE32-E72D297353CC}">
              <c16:uniqueId val="{00000001-51A0-4DF9-A9BF-6166CA1B93B7}"/>
            </c:ext>
          </c:extLst>
        </c:ser>
        <c:ser>
          <c:idx val="2"/>
          <c:order val="2"/>
          <c:tx>
            <c:strRef>
              <c:f>גיליון1!$D$1</c:f>
              <c:strCache>
                <c:ptCount val="1"/>
                <c:pt idx="0">
                  <c:v>חקלאות</c:v>
                </c:pt>
              </c:strCache>
            </c:strRef>
          </c:tx>
          <c:spPr>
            <a:solidFill>
              <a:srgbClr val="92D050"/>
            </a:solidFill>
            <a:ln>
              <a:solidFill>
                <a:schemeClr val="tx1"/>
              </a:solidFill>
            </a:ln>
          </c:spPr>
          <c:invertIfNegative val="0"/>
          <c:dLbls>
            <c:spPr>
              <a:noFill/>
              <a:ln>
                <a:noFill/>
              </a:ln>
              <a:effectLst/>
            </c:spPr>
            <c:txPr>
              <a:bodyPr/>
              <a:lstStyle/>
              <a:p>
                <a:pPr>
                  <a:defRPr sz="20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גיליון1!$D$2:$D$7</c:f>
              <c:numCache>
                <c:formatCode>General</c:formatCode>
                <c:ptCount val="6"/>
                <c:pt idx="0">
                  <c:v>167</c:v>
                </c:pt>
                <c:pt idx="1">
                  <c:v>175</c:v>
                </c:pt>
                <c:pt idx="2">
                  <c:v>169</c:v>
                </c:pt>
                <c:pt idx="3">
                  <c:v>182</c:v>
                </c:pt>
                <c:pt idx="4">
                  <c:v>175</c:v>
                </c:pt>
                <c:pt idx="5">
                  <c:v>160</c:v>
                </c:pt>
              </c:numCache>
            </c:numRef>
          </c:val>
          <c:extLst xmlns:c16r2="http://schemas.microsoft.com/office/drawing/2015/06/chart">
            <c:ext xmlns:c16="http://schemas.microsoft.com/office/drawing/2014/chart" uri="{C3380CC4-5D6E-409C-BE32-E72D297353CC}">
              <c16:uniqueId val="{00000002-51A0-4DF9-A9BF-6166CA1B93B7}"/>
            </c:ext>
          </c:extLst>
        </c:ser>
        <c:dLbls>
          <c:showLegendKey val="0"/>
          <c:showVal val="1"/>
          <c:showCatName val="0"/>
          <c:showSerName val="0"/>
          <c:showPercent val="0"/>
          <c:showBubbleSize val="0"/>
        </c:dLbls>
        <c:gapWidth val="150"/>
        <c:overlap val="100"/>
        <c:axId val="143799808"/>
        <c:axId val="143801344"/>
      </c:barChart>
      <c:catAx>
        <c:axId val="143799808"/>
        <c:scaling>
          <c:orientation val="minMax"/>
        </c:scaling>
        <c:delete val="0"/>
        <c:axPos val="b"/>
        <c:numFmt formatCode="General" sourceLinked="1"/>
        <c:majorTickMark val="out"/>
        <c:minorTickMark val="none"/>
        <c:tickLblPos val="nextTo"/>
        <c:txPr>
          <a:bodyPr/>
          <a:lstStyle/>
          <a:p>
            <a:pPr>
              <a:defRPr sz="1800" b="0"/>
            </a:pPr>
            <a:endParaRPr lang="he-IL"/>
          </a:p>
        </c:txPr>
        <c:crossAx val="143801344"/>
        <c:crosses val="autoZero"/>
        <c:auto val="1"/>
        <c:lblAlgn val="ctr"/>
        <c:lblOffset val="100"/>
        <c:noMultiLvlLbl val="0"/>
      </c:catAx>
      <c:valAx>
        <c:axId val="143801344"/>
        <c:scaling>
          <c:orientation val="minMax"/>
          <c:min val="0"/>
        </c:scaling>
        <c:delete val="1"/>
        <c:axPos val="l"/>
        <c:numFmt formatCode="General" sourceLinked="1"/>
        <c:majorTickMark val="out"/>
        <c:minorTickMark val="none"/>
        <c:tickLblPos val="nextTo"/>
        <c:crossAx val="143799808"/>
        <c:crosses val="autoZero"/>
        <c:crossBetween val="between"/>
      </c:valAx>
    </c:plotArea>
    <c:legend>
      <c:legendPos val="r"/>
      <c:layout>
        <c:manualLayout>
          <c:xMode val="edge"/>
          <c:yMode val="edge"/>
          <c:x val="0.7228089699478325"/>
          <c:y val="0.2842822872878889"/>
          <c:w val="0.21279400491184106"/>
          <c:h val="0.30120750978628957"/>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3488084657260305"/>
          <c:y val="5.1276615523445243E-2"/>
          <c:w val="0.30147968493142946"/>
          <c:h val="0.72601230248793214"/>
        </c:manualLayout>
      </c:layout>
      <c:doughnutChart>
        <c:varyColors val="1"/>
        <c:ser>
          <c:idx val="0"/>
          <c:order val="0"/>
          <c:tx>
            <c:strRef>
              <c:f>גיליון1!$B$1</c:f>
              <c:strCache>
                <c:ptCount val="1"/>
                <c:pt idx="0">
                  <c:v>כמות</c:v>
                </c:pt>
              </c:strCache>
            </c:strRef>
          </c:tx>
          <c:dPt>
            <c:idx val="0"/>
            <c:bubble3D val="0"/>
            <c:spPr>
              <a:solidFill>
                <a:schemeClr val="tx2">
                  <a:lumMod val="60000"/>
                  <a:lumOff val="40000"/>
                </a:schemeClr>
              </a:solidFill>
            </c:spPr>
          </c:dPt>
          <c:dPt>
            <c:idx val="1"/>
            <c:bubble3D val="0"/>
            <c:spPr>
              <a:solidFill>
                <a:schemeClr val="accent3">
                  <a:lumMod val="60000"/>
                  <a:lumOff val="40000"/>
                </a:schemeClr>
              </a:solidFill>
            </c:spPr>
          </c:dPt>
          <c:dPt>
            <c:idx val="2"/>
            <c:bubble3D val="0"/>
            <c:spPr>
              <a:solidFill>
                <a:schemeClr val="bg1">
                  <a:lumMod val="65000"/>
                </a:schemeClr>
              </a:solidFill>
            </c:spPr>
          </c:dPt>
          <c:dPt>
            <c:idx val="3"/>
            <c:bubble3D val="0"/>
            <c:spPr>
              <a:solidFill>
                <a:srgbClr val="FFC000"/>
              </a:solidFill>
            </c:spPr>
          </c:dPt>
          <c:dLbls>
            <c:txPr>
              <a:bodyPr/>
              <a:lstStyle/>
              <a:p>
                <a:pPr>
                  <a:defRPr sz="2200"/>
                </a:pPr>
                <a:endParaRPr lang="he-IL"/>
              </a:p>
            </c:txPr>
            <c:showLegendKey val="0"/>
            <c:showVal val="1"/>
            <c:showCatName val="0"/>
            <c:showSerName val="0"/>
            <c:showPercent val="0"/>
            <c:showBubbleSize val="0"/>
            <c:showLeaderLines val="1"/>
          </c:dLbls>
          <c:cat>
            <c:strRef>
              <c:f>גיליון1!$A$2:$A$5</c:f>
              <c:strCache>
                <c:ptCount val="4"/>
                <c:pt idx="0">
                  <c:v>כמות מדווחת למפל"ס 2017</c:v>
                </c:pt>
                <c:pt idx="1">
                  <c:v>מצאי 2016 פליטות מתחבורה </c:v>
                </c:pt>
                <c:pt idx="2">
                  <c:v>מצאי 2016 פליטות משריפת פסולת צמחית </c:v>
                </c:pt>
                <c:pt idx="3">
                  <c:v>מצאי 2016 פליטות מתחנות תדלוק</c:v>
                </c:pt>
              </c:strCache>
            </c:strRef>
          </c:cat>
          <c:val>
            <c:numRef>
              <c:f>גיליון1!$B$2:$B$5</c:f>
              <c:numCache>
                <c:formatCode>General</c:formatCode>
                <c:ptCount val="4"/>
                <c:pt idx="0">
                  <c:v>101</c:v>
                </c:pt>
                <c:pt idx="1">
                  <c:v>245</c:v>
                </c:pt>
                <c:pt idx="2">
                  <c:v>291</c:v>
                </c:pt>
                <c:pt idx="3">
                  <c:v>47</c:v>
                </c:pt>
              </c:numCache>
            </c:numRef>
          </c:val>
          <c:extLst xmlns:c16r2="http://schemas.microsoft.com/office/drawing/2015/06/chart">
            <c:ext xmlns:c16="http://schemas.microsoft.com/office/drawing/2014/chart" uri="{C3380CC4-5D6E-409C-BE32-E72D297353CC}">
              <c16:uniqueId val="{00000000-51A0-4DF9-A9BF-6166CA1B93B7}"/>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48686904374090256"/>
          <c:y val="0.1827563377311818"/>
          <c:w val="0.49923996203811627"/>
          <c:h val="0.3996800808980408"/>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3.4855101569911034E-2"/>
          <c:y val="3.2933432233019859E-2"/>
          <c:w val="0.67329925264234058"/>
          <c:h val="0.52651991446351487"/>
        </c:manualLayout>
      </c:layout>
      <c:barChart>
        <c:barDir val="col"/>
        <c:grouping val="clustered"/>
        <c:varyColors val="0"/>
        <c:ser>
          <c:idx val="1"/>
          <c:order val="0"/>
          <c:tx>
            <c:strRef>
              <c:f>גיליון1!$B$1</c:f>
              <c:strCache>
                <c:ptCount val="1"/>
                <c:pt idx="0">
                  <c:v>2015</c:v>
                </c:pt>
              </c:strCache>
            </c:strRef>
          </c:tx>
          <c:spPr>
            <a:solidFill>
              <a:schemeClr val="accent2">
                <a:lumMod val="40000"/>
                <a:lumOff val="60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49B8-492C-8B96-AB16961967E1}"/>
              </c:ext>
            </c:extLst>
          </c:dPt>
          <c:dPt>
            <c:idx val="1"/>
            <c:invertIfNegative val="0"/>
            <c:bubble3D val="0"/>
            <c:extLst xmlns:c16r2="http://schemas.microsoft.com/office/drawing/2015/06/chart">
              <c:ext xmlns:c16="http://schemas.microsoft.com/office/drawing/2014/chart" uri="{C3380CC4-5D6E-409C-BE32-E72D297353CC}">
                <c16:uniqueId val="{00000002-49B8-492C-8B96-AB16961967E1}"/>
              </c:ext>
            </c:extLst>
          </c:dPt>
          <c:dLbls>
            <c:numFmt formatCode="#,##0.0" sourceLinked="0"/>
            <c:spPr>
              <a:noFill/>
              <a:ln>
                <a:noFill/>
              </a:ln>
              <a:effectLst/>
            </c:spPr>
            <c:txPr>
              <a:bodyPr/>
              <a:lstStyle/>
              <a:p>
                <a:pPr>
                  <a:defRPr sz="2000"/>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E-PRTR EU15</c:v>
                </c:pt>
                <c:pt idx="1">
                  <c:v>מפל"ס ללא אסדות הגז הטבעי</c:v>
                </c:pt>
              </c:strCache>
            </c:strRef>
          </c:cat>
          <c:val>
            <c:numRef>
              <c:f>גיליון1!$B$2:$B$3</c:f>
              <c:numCache>
                <c:formatCode>0.0</c:formatCode>
                <c:ptCount val="2"/>
                <c:pt idx="0">
                  <c:v>13.6</c:v>
                </c:pt>
                <c:pt idx="1">
                  <c:v>5.6</c:v>
                </c:pt>
              </c:numCache>
            </c:numRef>
          </c:val>
          <c:extLst xmlns:c16r2="http://schemas.microsoft.com/office/drawing/2015/06/chart">
            <c:ext xmlns:c16="http://schemas.microsoft.com/office/drawing/2014/chart" uri="{C3380CC4-5D6E-409C-BE32-E72D297353CC}">
              <c16:uniqueId val="{00000000-793C-4A9D-9D67-FE1E97B3CE26}"/>
            </c:ext>
          </c:extLst>
        </c:ser>
        <c:ser>
          <c:idx val="0"/>
          <c:order val="1"/>
          <c:tx>
            <c:strRef>
              <c:f>גיליון1!$C$1</c:f>
              <c:strCache>
                <c:ptCount val="1"/>
                <c:pt idx="0">
                  <c:v>2016</c:v>
                </c:pt>
              </c:strCache>
            </c:strRef>
          </c:tx>
          <c:spPr>
            <a:solidFill>
              <a:schemeClr val="accent2">
                <a:lumMod val="75000"/>
              </a:schemeClr>
            </a:solidFill>
          </c:spPr>
          <c:invertIfNegative val="0"/>
          <c:dLbls>
            <c:txPr>
              <a:bodyPr/>
              <a:lstStyle/>
              <a:p>
                <a:pPr>
                  <a:defRPr sz="2000"/>
                </a:pPr>
                <a:endParaRPr lang="he-IL"/>
              </a:p>
            </c:txPr>
            <c:dLblPos val="inEnd"/>
            <c:showLegendKey val="0"/>
            <c:showVal val="1"/>
            <c:showCatName val="0"/>
            <c:showSerName val="0"/>
            <c:showPercent val="0"/>
            <c:showBubbleSize val="0"/>
            <c:showLeaderLines val="0"/>
          </c:dLbls>
          <c:cat>
            <c:strRef>
              <c:f>גיליון1!$A$2:$A$3</c:f>
              <c:strCache>
                <c:ptCount val="2"/>
                <c:pt idx="0">
                  <c:v>E-PRTR EU15</c:v>
                </c:pt>
                <c:pt idx="1">
                  <c:v>מפל"ס ללא אסדות הגז הטבעי</c:v>
                </c:pt>
              </c:strCache>
            </c:strRef>
          </c:cat>
          <c:val>
            <c:numRef>
              <c:f>גיליון1!$C$2:$C$3</c:f>
              <c:numCache>
                <c:formatCode>0.0</c:formatCode>
                <c:ptCount val="2"/>
                <c:pt idx="0">
                  <c:v>16.29</c:v>
                </c:pt>
                <c:pt idx="1">
                  <c:v>5.16</c:v>
                </c:pt>
              </c:numCache>
            </c:numRef>
          </c:val>
        </c:ser>
        <c:ser>
          <c:idx val="2"/>
          <c:order val="2"/>
          <c:tx>
            <c:strRef>
              <c:f>גיליון1!$D$1</c:f>
              <c:strCache>
                <c:ptCount val="1"/>
                <c:pt idx="0">
                  <c:v>2017</c:v>
                </c:pt>
              </c:strCache>
            </c:strRef>
          </c:tx>
          <c:invertIfNegative val="0"/>
          <c:dLbls>
            <c:txPr>
              <a:bodyPr/>
              <a:lstStyle/>
              <a:p>
                <a:pPr>
                  <a:defRPr sz="2000"/>
                </a:pPr>
                <a:endParaRPr lang="he-IL"/>
              </a:p>
            </c:txPr>
            <c:dLblPos val="inEnd"/>
            <c:showLegendKey val="0"/>
            <c:showVal val="1"/>
            <c:showCatName val="0"/>
            <c:showSerName val="0"/>
            <c:showPercent val="0"/>
            <c:showBubbleSize val="0"/>
            <c:showLeaderLines val="0"/>
          </c:dLbls>
          <c:cat>
            <c:strRef>
              <c:f>גיליון1!$A$2:$A$3</c:f>
              <c:strCache>
                <c:ptCount val="2"/>
                <c:pt idx="0">
                  <c:v>E-PRTR EU15</c:v>
                </c:pt>
                <c:pt idx="1">
                  <c:v>מפל"ס ללא אסדות הגז הטבעי</c:v>
                </c:pt>
              </c:strCache>
            </c:strRef>
          </c:cat>
          <c:val>
            <c:numRef>
              <c:f>גיליון1!$D$2:$D$3</c:f>
              <c:numCache>
                <c:formatCode>0.0</c:formatCode>
                <c:ptCount val="2"/>
                <c:pt idx="1">
                  <c:v>5.25</c:v>
                </c:pt>
              </c:numCache>
            </c:numRef>
          </c:val>
        </c:ser>
        <c:dLbls>
          <c:dLblPos val="inEnd"/>
          <c:showLegendKey val="0"/>
          <c:showVal val="1"/>
          <c:showCatName val="0"/>
          <c:showSerName val="0"/>
          <c:showPercent val="0"/>
          <c:showBubbleSize val="0"/>
        </c:dLbls>
        <c:gapWidth val="150"/>
        <c:axId val="161849344"/>
        <c:axId val="161850880"/>
      </c:barChart>
      <c:catAx>
        <c:axId val="161849344"/>
        <c:scaling>
          <c:orientation val="minMax"/>
        </c:scaling>
        <c:delete val="0"/>
        <c:axPos val="b"/>
        <c:numFmt formatCode="General" sourceLinked="1"/>
        <c:majorTickMark val="out"/>
        <c:minorTickMark val="none"/>
        <c:tickLblPos val="nextTo"/>
        <c:txPr>
          <a:bodyPr rot="-1260000" vert="horz" anchor="ctr" anchorCtr="0"/>
          <a:lstStyle/>
          <a:p>
            <a:pPr>
              <a:defRPr sz="2000"/>
            </a:pPr>
            <a:endParaRPr lang="he-IL"/>
          </a:p>
        </c:txPr>
        <c:crossAx val="161850880"/>
        <c:crosses val="autoZero"/>
        <c:auto val="1"/>
        <c:lblAlgn val="ctr"/>
        <c:lblOffset val="100"/>
        <c:noMultiLvlLbl val="0"/>
      </c:catAx>
      <c:valAx>
        <c:axId val="161850880"/>
        <c:scaling>
          <c:orientation val="minMax"/>
        </c:scaling>
        <c:delete val="1"/>
        <c:axPos val="l"/>
        <c:numFmt formatCode="#,##0.00" sourceLinked="0"/>
        <c:majorTickMark val="out"/>
        <c:minorTickMark val="none"/>
        <c:tickLblPos val="nextTo"/>
        <c:crossAx val="161849344"/>
        <c:crosses val="autoZero"/>
        <c:crossBetween val="between"/>
      </c:valAx>
      <c:spPr>
        <a:noFill/>
        <a:ln w="25400">
          <a:noFill/>
        </a:ln>
      </c:spPr>
    </c:plotArea>
    <c:legend>
      <c:legendPos val="r"/>
      <c:layout>
        <c:manualLayout>
          <c:xMode val="edge"/>
          <c:yMode val="edge"/>
          <c:x val="0.76522380784157562"/>
          <c:y val="0.17524142232438189"/>
          <c:w val="0.14361902984562264"/>
          <c:h val="0.28770127704050169"/>
        </c:manualLayout>
      </c:layout>
      <c:overlay val="0"/>
      <c:txPr>
        <a:bodyPr/>
        <a:lstStyle/>
        <a:p>
          <a:pPr>
            <a:defRPr sz="2000"/>
          </a:pPr>
          <a:endParaRPr lang="he-IL"/>
        </a:p>
      </c:txPr>
    </c:legend>
    <c:plotVisOnly val="1"/>
    <c:dispBlanksAs val="gap"/>
    <c:showDLblsOverMax val="0"/>
  </c:chart>
  <c:spPr>
    <a:ln>
      <a:noFill/>
    </a:ln>
  </c:spPr>
  <c:txPr>
    <a:bodyPr/>
    <a:lstStyle/>
    <a:p>
      <a:pPr>
        <a:defRPr sz="105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343175427308285"/>
          <c:y val="0.12927279021340815"/>
          <c:w val="0.5922443419968948"/>
          <c:h val="0.75144800866772599"/>
        </c:manualLayout>
      </c:layout>
      <c:barChart>
        <c:barDir val="col"/>
        <c:grouping val="stacked"/>
        <c:varyColors val="0"/>
        <c:ser>
          <c:idx val="1"/>
          <c:order val="0"/>
          <c:tx>
            <c:strRef>
              <c:f>גיליון1!$A$2</c:f>
              <c:strCache>
                <c:ptCount val="1"/>
                <c:pt idx="0">
                  <c:v>תעשייה כימית</c:v>
                </c:pt>
              </c:strCache>
            </c:strRef>
          </c:tx>
          <c:spPr>
            <a:solidFill>
              <a:schemeClr val="accent3">
                <a:lumMod val="5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0</c:formatCode>
                <c:ptCount val="6"/>
                <c:pt idx="0" formatCode="General">
                  <c:v>18161</c:v>
                </c:pt>
                <c:pt idx="1">
                  <c:v>21900</c:v>
                </c:pt>
                <c:pt idx="2" formatCode="General">
                  <c:v>15177</c:v>
                </c:pt>
                <c:pt idx="3" formatCode="General">
                  <c:v>13031</c:v>
                </c:pt>
                <c:pt idx="4" formatCode="General">
                  <c:v>5600</c:v>
                </c:pt>
                <c:pt idx="5" formatCode="General">
                  <c:v>4252</c:v>
                </c:pt>
              </c:numCache>
            </c:numRef>
          </c:val>
        </c:ser>
        <c:ser>
          <c:idx val="2"/>
          <c:order val="1"/>
          <c:tx>
            <c:strRef>
              <c:f>גיליון1!$A$3</c:f>
              <c:strCache>
                <c:ptCount val="1"/>
                <c:pt idx="0">
                  <c:v>בתי זיקוק</c:v>
                </c:pt>
              </c:strCache>
            </c:strRef>
          </c:tx>
          <c:spPr>
            <a:solidFill>
              <a:schemeClr val="accent3">
                <a:lumMod val="75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0</c:formatCode>
                <c:ptCount val="6"/>
                <c:pt idx="0" formatCode="General">
                  <c:v>8988</c:v>
                </c:pt>
                <c:pt idx="1">
                  <c:v>3724</c:v>
                </c:pt>
                <c:pt idx="2" formatCode="General">
                  <c:v>3314</c:v>
                </c:pt>
                <c:pt idx="3" formatCode="General">
                  <c:v>3537</c:v>
                </c:pt>
                <c:pt idx="4" formatCode="General">
                  <c:v>2924</c:v>
                </c:pt>
                <c:pt idx="5" formatCode="General">
                  <c:v>3290</c:v>
                </c:pt>
              </c:numCache>
            </c:numRef>
          </c:val>
        </c:ser>
        <c:ser>
          <c:idx val="0"/>
          <c:order val="2"/>
          <c:tx>
            <c:strRef>
              <c:f>גיליון1!$A$4</c:f>
              <c:strCache>
                <c:ptCount val="1"/>
                <c:pt idx="0">
                  <c:v>ייצור חשמל</c:v>
                </c:pt>
              </c:strCache>
            </c:strRef>
          </c:tx>
          <c:spPr>
            <a:solidFill>
              <a:schemeClr val="accent3">
                <a:lumMod val="60000"/>
                <a:lumOff val="40000"/>
              </a:schemeClr>
            </a:solidFill>
            <a:ln>
              <a:noFill/>
            </a:ln>
          </c:spPr>
          <c:invertIfNegative val="0"/>
          <c:cat>
            <c:strRef>
              <c:f>גיליון1!$B$1:$G$1</c:f>
              <c:strCache>
                <c:ptCount val="6"/>
                <c:pt idx="0">
                  <c:v>2012</c:v>
                </c:pt>
                <c:pt idx="1">
                  <c:v>2013</c:v>
                </c:pt>
                <c:pt idx="2">
                  <c:v>2014</c:v>
                </c:pt>
                <c:pt idx="3">
                  <c:v>2015</c:v>
                </c:pt>
                <c:pt idx="4">
                  <c:v>2016</c:v>
                </c:pt>
                <c:pt idx="5">
                  <c:v>2017</c:v>
                </c:pt>
              </c:strCache>
            </c:strRef>
          </c:cat>
          <c:val>
            <c:numRef>
              <c:f>גיליון1!$B$4:$G$4</c:f>
              <c:numCache>
                <c:formatCode>0</c:formatCode>
                <c:ptCount val="6"/>
                <c:pt idx="0" formatCode="General">
                  <c:v>40140</c:v>
                </c:pt>
                <c:pt idx="1">
                  <c:v>18083</c:v>
                </c:pt>
                <c:pt idx="2" formatCode="General">
                  <c:v>7059</c:v>
                </c:pt>
                <c:pt idx="3" formatCode="General">
                  <c:v>10783</c:v>
                </c:pt>
                <c:pt idx="4" formatCode="General">
                  <c:v>9826</c:v>
                </c:pt>
                <c:pt idx="5" formatCode="General">
                  <c:v>9798</c:v>
                </c:pt>
              </c:numCache>
            </c:numRef>
          </c:val>
        </c:ser>
        <c:ser>
          <c:idx val="3"/>
          <c:order val="3"/>
          <c:tx>
            <c:strRef>
              <c:f>גיליון1!$A$5</c:f>
              <c:strCache>
                <c:ptCount val="1"/>
                <c:pt idx="0">
                  <c:v>ייצור אספלט</c:v>
                </c:pt>
              </c:strCache>
            </c:strRef>
          </c:tx>
          <c:spPr>
            <a:solidFill>
              <a:schemeClr val="tx2">
                <a:lumMod val="5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גיליון1!$B$5:$G$5</c:f>
              <c:numCache>
                <c:formatCode>0</c:formatCode>
                <c:ptCount val="6"/>
                <c:pt idx="0" formatCode="General">
                  <c:v>4214</c:v>
                </c:pt>
                <c:pt idx="1">
                  <c:v>5003</c:v>
                </c:pt>
                <c:pt idx="2" formatCode="General">
                  <c:v>4286</c:v>
                </c:pt>
                <c:pt idx="3" formatCode="General">
                  <c:v>5413</c:v>
                </c:pt>
                <c:pt idx="4" formatCode="General">
                  <c:v>5391</c:v>
                </c:pt>
                <c:pt idx="5" formatCode="General">
                  <c:v>6155</c:v>
                </c:pt>
              </c:numCache>
            </c:numRef>
          </c:val>
        </c:ser>
        <c:ser>
          <c:idx val="4"/>
          <c:order val="4"/>
          <c:tx>
            <c:strRef>
              <c:f>גיליון1!$A$6</c:f>
              <c:strCache>
                <c:ptCount val="1"/>
                <c:pt idx="0">
                  <c:v>מטמנות</c:v>
                </c:pt>
              </c:strCache>
            </c:strRef>
          </c:tx>
          <c:spPr>
            <a:solidFill>
              <a:schemeClr val="accent1">
                <a:lumMod val="75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גיליון1!$B$6:$G$6</c:f>
              <c:numCache>
                <c:formatCode>General</c:formatCode>
                <c:ptCount val="6"/>
                <c:pt idx="0">
                  <c:v>8293</c:v>
                </c:pt>
                <c:pt idx="1">
                  <c:v>9231</c:v>
                </c:pt>
                <c:pt idx="2">
                  <c:v>10339</c:v>
                </c:pt>
                <c:pt idx="3">
                  <c:v>11584</c:v>
                </c:pt>
                <c:pt idx="4">
                  <c:v>12490</c:v>
                </c:pt>
                <c:pt idx="5">
                  <c:v>13620</c:v>
                </c:pt>
              </c:numCache>
            </c:numRef>
          </c:val>
        </c:ser>
        <c:ser>
          <c:idx val="5"/>
          <c:order val="5"/>
          <c:tx>
            <c:strRef>
              <c:f>גיליון1!$A$7</c:f>
              <c:strCache>
                <c:ptCount val="1"/>
                <c:pt idx="0">
                  <c:v>מט"שים</c:v>
                </c:pt>
              </c:strCache>
            </c:strRef>
          </c:tx>
          <c:spPr>
            <a:solidFill>
              <a:schemeClr val="tx2">
                <a:lumMod val="60000"/>
                <a:lumOff val="4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גיליון1!$B$7:$G$7</c:f>
              <c:numCache>
                <c:formatCode>General</c:formatCode>
                <c:ptCount val="6"/>
                <c:pt idx="4">
                  <c:v>3915</c:v>
                </c:pt>
                <c:pt idx="5">
                  <c:v>5288</c:v>
                </c:pt>
              </c:numCache>
            </c:numRef>
          </c:val>
        </c:ser>
        <c:ser>
          <c:idx val="6"/>
          <c:order val="6"/>
          <c:tx>
            <c:strRef>
              <c:f>גיליון1!$A$8</c:f>
              <c:strCache>
                <c:ptCount val="1"/>
                <c:pt idx="0">
                  <c:v>כל השאר</c:v>
                </c:pt>
              </c:strCache>
            </c:strRef>
          </c:tx>
          <c:spPr>
            <a:solidFill>
              <a:schemeClr val="accent1">
                <a:lumMod val="60000"/>
                <a:lumOff val="4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גיליון1!$B$8:$G$8</c:f>
              <c:numCache>
                <c:formatCode>General</c:formatCode>
                <c:ptCount val="6"/>
                <c:pt idx="0">
                  <c:v>2976</c:v>
                </c:pt>
                <c:pt idx="1">
                  <c:v>3977</c:v>
                </c:pt>
                <c:pt idx="2">
                  <c:v>2956</c:v>
                </c:pt>
                <c:pt idx="3">
                  <c:v>3036</c:v>
                </c:pt>
                <c:pt idx="4">
                  <c:v>4361</c:v>
                </c:pt>
                <c:pt idx="5">
                  <c:v>3801</c:v>
                </c:pt>
              </c:numCache>
            </c:numRef>
          </c:val>
        </c:ser>
        <c:dLbls>
          <c:showLegendKey val="0"/>
          <c:showVal val="0"/>
          <c:showCatName val="0"/>
          <c:showSerName val="0"/>
          <c:showPercent val="0"/>
          <c:showBubbleSize val="0"/>
        </c:dLbls>
        <c:gapWidth val="150"/>
        <c:overlap val="100"/>
        <c:axId val="162005376"/>
        <c:axId val="162006912"/>
      </c:barChart>
      <c:catAx>
        <c:axId val="162005376"/>
        <c:scaling>
          <c:orientation val="minMax"/>
        </c:scaling>
        <c:delete val="0"/>
        <c:axPos val="b"/>
        <c:numFmt formatCode="General" sourceLinked="1"/>
        <c:majorTickMark val="out"/>
        <c:minorTickMark val="none"/>
        <c:tickLblPos val="nextTo"/>
        <c:txPr>
          <a:bodyPr rot="0" vert="horz"/>
          <a:lstStyle/>
          <a:p>
            <a:pPr>
              <a:defRPr/>
            </a:pPr>
            <a:endParaRPr lang="he-IL"/>
          </a:p>
        </c:txPr>
        <c:crossAx val="162006912"/>
        <c:crosses val="autoZero"/>
        <c:auto val="1"/>
        <c:lblAlgn val="ctr"/>
        <c:lblOffset val="100"/>
        <c:noMultiLvlLbl val="0"/>
      </c:catAx>
      <c:valAx>
        <c:axId val="162006912"/>
        <c:scaling>
          <c:orientation val="minMax"/>
          <c:max val="90000"/>
          <c:min val="0"/>
        </c:scaling>
        <c:delete val="0"/>
        <c:axPos val="l"/>
        <c:numFmt formatCode="#,##0" sourceLinked="0"/>
        <c:majorTickMark val="out"/>
        <c:minorTickMark val="none"/>
        <c:tickLblPos val="nextTo"/>
        <c:crossAx val="162005376"/>
        <c:crosses val="autoZero"/>
        <c:crossBetween val="between"/>
        <c:majorUnit val="20000"/>
        <c:dispUnits>
          <c:builtInUnit val="thousands"/>
        </c:dispUnits>
      </c:valAx>
      <c:spPr>
        <a:noFill/>
        <a:ln w="25400">
          <a:noFill/>
        </a:ln>
      </c:spPr>
    </c:plotArea>
    <c:legend>
      <c:legendPos val="r"/>
      <c:layout>
        <c:manualLayout>
          <c:xMode val="edge"/>
          <c:yMode val="edge"/>
          <c:x val="0.78902342219656052"/>
          <c:y val="0.24367071428192683"/>
          <c:w val="0.19366080918397124"/>
          <c:h val="0.62593641765470953"/>
        </c:manualLayout>
      </c:layout>
      <c:overlay val="0"/>
    </c:legend>
    <c:plotVisOnly val="1"/>
    <c:dispBlanksAs val="gap"/>
    <c:showDLblsOverMax val="0"/>
  </c:chart>
  <c:spPr>
    <a:ln>
      <a:noFill/>
    </a:ln>
  </c:spPr>
  <c:txPr>
    <a:bodyPr/>
    <a:lstStyle/>
    <a:p>
      <a:pPr>
        <a:defRPr sz="2000"/>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58939649980411"/>
          <c:y val="8.6176415180921923E-2"/>
          <c:w val="0.56790181207935952"/>
          <c:h val="0.74022451611656681"/>
        </c:manualLayout>
      </c:layout>
      <c:barChart>
        <c:barDir val="col"/>
        <c:grouping val="stacked"/>
        <c:varyColors val="0"/>
        <c:ser>
          <c:idx val="1"/>
          <c:order val="0"/>
          <c:tx>
            <c:strRef>
              <c:f>גיליון1!$A$2</c:f>
              <c:strCache>
                <c:ptCount val="1"/>
                <c:pt idx="0">
                  <c:v>אסדת תמר</c:v>
                </c:pt>
              </c:strCache>
            </c:strRef>
          </c:tx>
          <c:spPr>
            <a:solidFill>
              <a:srgbClr val="EEECE1">
                <a:lumMod val="75000"/>
              </a:srgb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General</c:formatCode>
                <c:ptCount val="6"/>
                <c:pt idx="1">
                  <c:v>0.7</c:v>
                </c:pt>
                <c:pt idx="2">
                  <c:v>41.6</c:v>
                </c:pt>
                <c:pt idx="3">
                  <c:v>45.9</c:v>
                </c:pt>
                <c:pt idx="4">
                  <c:v>51.5</c:v>
                </c:pt>
                <c:pt idx="5">
                  <c:v>53.3</c:v>
                </c:pt>
              </c:numCache>
            </c:numRef>
          </c:val>
        </c:ser>
        <c:ser>
          <c:idx val="0"/>
          <c:order val="1"/>
          <c:tx>
            <c:strRef>
              <c:f>גיליון1!$A$3</c:f>
              <c:strCache>
                <c:ptCount val="1"/>
                <c:pt idx="0">
                  <c:v>אסדת מרי בי</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General</c:formatCode>
                <c:ptCount val="6"/>
                <c:pt idx="0">
                  <c:v>15.95</c:v>
                </c:pt>
                <c:pt idx="1">
                  <c:v>6.4</c:v>
                </c:pt>
                <c:pt idx="2">
                  <c:v>0.4</c:v>
                </c:pt>
                <c:pt idx="3">
                  <c:v>0.5</c:v>
                </c:pt>
                <c:pt idx="4">
                  <c:v>0.6</c:v>
                </c:pt>
                <c:pt idx="5">
                  <c:v>1.3</c:v>
                </c:pt>
              </c:numCache>
            </c:numRef>
          </c:val>
        </c:ser>
        <c:dLbls>
          <c:showLegendKey val="0"/>
          <c:showVal val="0"/>
          <c:showCatName val="0"/>
          <c:showSerName val="0"/>
          <c:showPercent val="0"/>
          <c:showBubbleSize val="0"/>
        </c:dLbls>
        <c:gapWidth val="150"/>
        <c:overlap val="100"/>
        <c:axId val="162052736"/>
        <c:axId val="162062720"/>
      </c:barChart>
      <c:catAx>
        <c:axId val="162052736"/>
        <c:scaling>
          <c:orientation val="minMax"/>
        </c:scaling>
        <c:delete val="0"/>
        <c:axPos val="b"/>
        <c:numFmt formatCode="General" sourceLinked="1"/>
        <c:majorTickMark val="out"/>
        <c:minorTickMark val="none"/>
        <c:tickLblPos val="nextTo"/>
        <c:txPr>
          <a:bodyPr rot="0" vert="horz"/>
          <a:lstStyle/>
          <a:p>
            <a:pPr>
              <a:defRPr sz="1800" baseline="0"/>
            </a:pPr>
            <a:endParaRPr lang="he-IL"/>
          </a:p>
        </c:txPr>
        <c:crossAx val="162062720"/>
        <c:crosses val="autoZero"/>
        <c:auto val="1"/>
        <c:lblAlgn val="ctr"/>
        <c:lblOffset val="100"/>
        <c:noMultiLvlLbl val="0"/>
      </c:catAx>
      <c:valAx>
        <c:axId val="162062720"/>
        <c:scaling>
          <c:orientation val="minMax"/>
        </c:scaling>
        <c:delete val="0"/>
        <c:axPos val="l"/>
        <c:numFmt formatCode="#,##0" sourceLinked="0"/>
        <c:majorTickMark val="out"/>
        <c:minorTickMark val="none"/>
        <c:tickLblPos val="nextTo"/>
        <c:crossAx val="162052736"/>
        <c:crosses val="autoZero"/>
        <c:crossBetween val="between"/>
      </c:valAx>
      <c:spPr>
        <a:noFill/>
        <a:ln w="25400">
          <a:noFill/>
        </a:ln>
      </c:spPr>
    </c:plotArea>
    <c:legend>
      <c:legendPos val="r"/>
      <c:layout>
        <c:manualLayout>
          <c:xMode val="edge"/>
          <c:yMode val="edge"/>
          <c:x val="0.76283270112844603"/>
          <c:y val="0.67188035870410534"/>
          <c:w val="0.21457999375730738"/>
          <c:h val="0.23135654009457887"/>
        </c:manualLayout>
      </c:layout>
      <c:overlay val="0"/>
    </c:legend>
    <c:plotVisOnly val="1"/>
    <c:dispBlanksAs val="gap"/>
    <c:showDLblsOverMax val="0"/>
  </c:chart>
  <c:spPr>
    <a:ln>
      <a:noFill/>
    </a:ln>
  </c:spPr>
  <c:txPr>
    <a:bodyPr/>
    <a:lstStyle/>
    <a:p>
      <a:pPr>
        <a:defRPr sz="2000"/>
      </a:pPr>
      <a:endParaRPr lang="he-IL"/>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5869476562224794"/>
          <c:y val="0.13046268668560637"/>
          <c:w val="0.36333816016676113"/>
          <c:h val="0.76560540892281814"/>
        </c:manualLayout>
      </c:layout>
      <c:doughnutChart>
        <c:varyColors val="1"/>
        <c:ser>
          <c:idx val="0"/>
          <c:order val="0"/>
          <c:tx>
            <c:strRef>
              <c:f>גיליון1!$B$1</c:f>
              <c:strCache>
                <c:ptCount val="1"/>
                <c:pt idx="0">
                  <c:v>כמות</c:v>
                </c:pt>
              </c:strCache>
            </c:strRef>
          </c:tx>
          <c:dPt>
            <c:idx val="0"/>
            <c:bubble3D val="0"/>
            <c:spPr>
              <a:solidFill>
                <a:schemeClr val="tx2">
                  <a:lumMod val="60000"/>
                  <a:lumOff val="40000"/>
                </a:schemeClr>
              </a:solidFill>
            </c:spPr>
          </c:dPt>
          <c:dPt>
            <c:idx val="1"/>
            <c:bubble3D val="0"/>
            <c:spPr>
              <a:solidFill>
                <a:schemeClr val="accent3">
                  <a:lumMod val="60000"/>
                  <a:lumOff val="40000"/>
                </a:schemeClr>
              </a:solidFill>
            </c:spPr>
          </c:dPt>
          <c:dPt>
            <c:idx val="2"/>
            <c:bubble3D val="0"/>
            <c:spPr>
              <a:solidFill>
                <a:schemeClr val="bg1">
                  <a:lumMod val="65000"/>
                </a:schemeClr>
              </a:solidFill>
            </c:spPr>
          </c:dPt>
          <c:dPt>
            <c:idx val="3"/>
            <c:bubble3D val="0"/>
            <c:spPr>
              <a:solidFill>
                <a:srgbClr val="FFC000"/>
              </a:solidFill>
            </c:spPr>
          </c:dPt>
          <c:dLbls>
            <c:dLbl>
              <c:idx val="0"/>
              <c:layout>
                <c:manualLayout>
                  <c:x val="-2.8677933707456174E-3"/>
                  <c:y val="-2.5195613185836522E-2"/>
                </c:manualLayout>
              </c:layout>
              <c:showLegendKey val="0"/>
              <c:showVal val="1"/>
              <c:showCatName val="0"/>
              <c:showSerName val="0"/>
              <c:showPercent val="0"/>
              <c:showBubbleSize val="0"/>
            </c:dLbl>
            <c:dLbl>
              <c:idx val="1"/>
              <c:layout>
                <c:manualLayout>
                  <c:x val="4.3016900561184263E-3"/>
                  <c:y val="-1.8896709889377427E-2"/>
                </c:manualLayout>
              </c:layout>
              <c:showLegendKey val="0"/>
              <c:showVal val="1"/>
              <c:showCatName val="0"/>
              <c:showSerName val="0"/>
              <c:showPercent val="0"/>
              <c:showBubbleSize val="0"/>
            </c:dLbl>
            <c:dLbl>
              <c:idx val="5"/>
              <c:layout>
                <c:manualLayout>
                  <c:x val="2.8677933707456174E-3"/>
                  <c:y val="-2.8345064834066055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1"/>
          </c:dLbls>
          <c:cat>
            <c:strRef>
              <c:f>גיליון1!$A$2:$A$7</c:f>
              <c:strCache>
                <c:ptCount val="6"/>
                <c:pt idx="0">
                  <c:v>כמות מדווחת למפל"ס 2017</c:v>
                </c:pt>
                <c:pt idx="1">
                  <c:v>מצאי 2016 פליטות מתחבורה </c:v>
                </c:pt>
                <c:pt idx="2">
                  <c:v>מצאי 2016 פליטות ממקורות נוספים</c:v>
                </c:pt>
                <c:pt idx="3">
                  <c:v>מצאי 2016 פליטות מתחנות תדלוק</c:v>
                </c:pt>
                <c:pt idx="4">
                  <c:v>מצאי 2016 פליטות משימושים ביתיים</c:v>
                </c:pt>
                <c:pt idx="5">
                  <c:v>מצאי 2016 פליטות חוות מכלי דלק</c:v>
                </c:pt>
              </c:strCache>
            </c:strRef>
          </c:cat>
          <c:val>
            <c:numRef>
              <c:f>גיליון1!$B$2:$B$7</c:f>
              <c:numCache>
                <c:formatCode>#,##0</c:formatCode>
                <c:ptCount val="6"/>
                <c:pt idx="0">
                  <c:v>6797</c:v>
                </c:pt>
                <c:pt idx="1">
                  <c:v>3582</c:v>
                </c:pt>
                <c:pt idx="2">
                  <c:v>3087</c:v>
                </c:pt>
                <c:pt idx="3">
                  <c:v>4660</c:v>
                </c:pt>
                <c:pt idx="4">
                  <c:v>14419</c:v>
                </c:pt>
                <c:pt idx="5">
                  <c:v>1282</c:v>
                </c:pt>
              </c:numCache>
            </c:numRef>
          </c:val>
          <c:extLst xmlns:c16r2="http://schemas.microsoft.com/office/drawing/2015/06/chart">
            <c:ext xmlns:c16="http://schemas.microsoft.com/office/drawing/2014/chart" uri="{C3380CC4-5D6E-409C-BE32-E72D297353CC}">
              <c16:uniqueId val="{00000000-51A0-4DF9-A9BF-6166CA1B93B7}"/>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54309542136469957"/>
          <c:y val="0.22234930245845697"/>
          <c:w val="0.45353915057315219"/>
          <c:h val="0.53637418263050141"/>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082000148131688E-2"/>
          <c:y val="4.0525998200635655E-2"/>
          <c:w val="0.56340477957740753"/>
          <c:h val="0.84318572446198792"/>
        </c:manualLayout>
      </c:layout>
      <c:barChart>
        <c:barDir val="col"/>
        <c:grouping val="stacked"/>
        <c:varyColors val="0"/>
        <c:ser>
          <c:idx val="1"/>
          <c:order val="0"/>
          <c:tx>
            <c:strRef>
              <c:f>גיליון1!$A$2</c:f>
              <c:strCache>
                <c:ptCount val="1"/>
                <c:pt idx="0">
                  <c:v>תעשייה כימית</c:v>
                </c:pt>
              </c:strCache>
            </c:strRef>
          </c:tx>
          <c:spPr>
            <a:solidFill>
              <a:srgbClr val="005000"/>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0</c:formatCode>
                <c:ptCount val="6"/>
                <c:pt idx="0" formatCode="General">
                  <c:v>3765</c:v>
                </c:pt>
                <c:pt idx="1">
                  <c:v>3232</c:v>
                </c:pt>
                <c:pt idx="2" formatCode="General">
                  <c:v>3423</c:v>
                </c:pt>
                <c:pt idx="3" formatCode="General">
                  <c:v>2736</c:v>
                </c:pt>
                <c:pt idx="4" formatCode="General">
                  <c:v>2753</c:v>
                </c:pt>
                <c:pt idx="5" formatCode="General">
                  <c:v>2268</c:v>
                </c:pt>
              </c:numCache>
            </c:numRef>
          </c:val>
        </c:ser>
        <c:ser>
          <c:idx val="2"/>
          <c:order val="1"/>
          <c:tx>
            <c:strRef>
              <c:f>גיליון1!$A$3</c:f>
              <c:strCache>
                <c:ptCount val="1"/>
                <c:pt idx="0">
                  <c:v>תעשייה כימית - פליטה לא שגרתית</c:v>
                </c:pt>
              </c:strCache>
            </c:strRef>
          </c:tx>
          <c:spPr>
            <a:pattFill prst="wdDnDiag">
              <a:fgClr>
                <a:schemeClr val="bg1"/>
              </a:fgClr>
              <a:bgClr>
                <a:srgbClr val="005000"/>
              </a:bgClr>
            </a:pattFill>
          </c:spPr>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General</c:formatCode>
                <c:ptCount val="6"/>
                <c:pt idx="3">
                  <c:v>303</c:v>
                </c:pt>
                <c:pt idx="4">
                  <c:v>500</c:v>
                </c:pt>
              </c:numCache>
            </c:numRef>
          </c:val>
        </c:ser>
        <c:ser>
          <c:idx val="0"/>
          <c:order val="2"/>
          <c:tx>
            <c:strRef>
              <c:f>גיליון1!$A$4</c:f>
              <c:strCache>
                <c:ptCount val="1"/>
                <c:pt idx="0">
                  <c:v>תעשיית מזון ומשקאות</c:v>
                </c:pt>
              </c:strCache>
            </c:strRef>
          </c:tx>
          <c:spPr>
            <a:solidFill>
              <a:srgbClr val="0C7E1F"/>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גיליון1!$B$4:$G$4</c:f>
              <c:numCache>
                <c:formatCode>General</c:formatCode>
                <c:ptCount val="6"/>
                <c:pt idx="0">
                  <c:v>709</c:v>
                </c:pt>
                <c:pt idx="1">
                  <c:v>667</c:v>
                </c:pt>
                <c:pt idx="2">
                  <c:v>696</c:v>
                </c:pt>
                <c:pt idx="3">
                  <c:v>482</c:v>
                </c:pt>
                <c:pt idx="4">
                  <c:v>415</c:v>
                </c:pt>
                <c:pt idx="5">
                  <c:v>463</c:v>
                </c:pt>
              </c:numCache>
            </c:numRef>
          </c:val>
        </c:ser>
        <c:ser>
          <c:idx val="3"/>
          <c:order val="3"/>
          <c:tx>
            <c:strRef>
              <c:f>גיליון1!$A$5</c:f>
              <c:strCache>
                <c:ptCount val="1"/>
                <c:pt idx="0">
                  <c:v>תעשיית אנרגיה</c:v>
                </c:pt>
              </c:strCache>
            </c:strRef>
          </c:tx>
          <c:spPr>
            <a:solidFill>
              <a:srgbClr val="00B050"/>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גיליון1!$B$5:$G$5</c:f>
              <c:numCache>
                <c:formatCode>0</c:formatCode>
                <c:ptCount val="6"/>
                <c:pt idx="0" formatCode="General">
                  <c:v>546</c:v>
                </c:pt>
                <c:pt idx="1">
                  <c:v>439</c:v>
                </c:pt>
                <c:pt idx="2" formatCode="General">
                  <c:v>446</c:v>
                </c:pt>
                <c:pt idx="3" formatCode="General">
                  <c:v>543</c:v>
                </c:pt>
                <c:pt idx="4" formatCode="General">
                  <c:v>587</c:v>
                </c:pt>
                <c:pt idx="5" formatCode="General">
                  <c:v>554</c:v>
                </c:pt>
              </c:numCache>
            </c:numRef>
          </c:val>
        </c:ser>
        <c:ser>
          <c:idx val="4"/>
          <c:order val="4"/>
          <c:tx>
            <c:strRef>
              <c:f>גיליון1!$A$6</c:f>
              <c:strCache>
                <c:ptCount val="1"/>
                <c:pt idx="0">
                  <c:v>שימוש בממסים</c:v>
                </c:pt>
              </c:strCache>
            </c:strRef>
          </c:tx>
          <c:spPr>
            <a:solidFill>
              <a:srgbClr val="92D050"/>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גיליון1!$B$6:$G$6</c:f>
              <c:numCache>
                <c:formatCode>0</c:formatCode>
                <c:ptCount val="6"/>
                <c:pt idx="0" formatCode="General">
                  <c:v>221</c:v>
                </c:pt>
                <c:pt idx="1">
                  <c:v>283</c:v>
                </c:pt>
                <c:pt idx="2" formatCode="General">
                  <c:v>295</c:v>
                </c:pt>
                <c:pt idx="3" formatCode="General">
                  <c:v>310</c:v>
                </c:pt>
                <c:pt idx="4" formatCode="General">
                  <c:v>502</c:v>
                </c:pt>
                <c:pt idx="5" formatCode="General">
                  <c:v>581</c:v>
                </c:pt>
              </c:numCache>
            </c:numRef>
          </c:val>
        </c:ser>
        <c:ser>
          <c:idx val="5"/>
          <c:order val="5"/>
          <c:tx>
            <c:strRef>
              <c:f>גיליון1!$A$7</c:f>
              <c:strCache>
                <c:ptCount val="1"/>
                <c:pt idx="0">
                  <c:v>כל השאר עם התרי פליטה</c:v>
                </c:pt>
              </c:strCache>
            </c:strRef>
          </c:tx>
          <c:spPr>
            <a:solidFill>
              <a:schemeClr val="accent3">
                <a:lumMod val="60000"/>
                <a:lumOff val="4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גיליון1!$B$7:$G$7</c:f>
              <c:numCache>
                <c:formatCode>General</c:formatCode>
                <c:ptCount val="6"/>
                <c:pt idx="0">
                  <c:v>319</c:v>
                </c:pt>
                <c:pt idx="1">
                  <c:v>306</c:v>
                </c:pt>
                <c:pt idx="2">
                  <c:v>263</c:v>
                </c:pt>
                <c:pt idx="3">
                  <c:v>259</c:v>
                </c:pt>
                <c:pt idx="4">
                  <c:v>269</c:v>
                </c:pt>
                <c:pt idx="5">
                  <c:v>232</c:v>
                </c:pt>
              </c:numCache>
            </c:numRef>
          </c:val>
        </c:ser>
        <c:ser>
          <c:idx val="6"/>
          <c:order val="6"/>
          <c:tx>
            <c:strRef>
              <c:f>גיליון1!$A$8</c:f>
              <c:strCache>
                <c:ptCount val="1"/>
                <c:pt idx="0">
                  <c:v>מט"שים</c:v>
                </c:pt>
              </c:strCache>
            </c:strRef>
          </c:tx>
          <c:spPr>
            <a:solidFill>
              <a:srgbClr val="002060"/>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גיליון1!$B$8:$G$8</c:f>
              <c:numCache>
                <c:formatCode>0</c:formatCode>
                <c:ptCount val="6"/>
                <c:pt idx="0" formatCode="General">
                  <c:v>146</c:v>
                </c:pt>
                <c:pt idx="1">
                  <c:v>159</c:v>
                </c:pt>
                <c:pt idx="2" formatCode="General">
                  <c:v>177</c:v>
                </c:pt>
                <c:pt idx="3" formatCode="General">
                  <c:v>183</c:v>
                </c:pt>
                <c:pt idx="4" formatCode="General">
                  <c:v>470</c:v>
                </c:pt>
                <c:pt idx="5" formatCode="General">
                  <c:v>500</c:v>
                </c:pt>
              </c:numCache>
            </c:numRef>
          </c:val>
        </c:ser>
        <c:ser>
          <c:idx val="7"/>
          <c:order val="7"/>
          <c:tx>
            <c:strRef>
              <c:f>גיליון1!$A$9</c:f>
              <c:strCache>
                <c:ptCount val="1"/>
                <c:pt idx="0">
                  <c:v>מתקני קומפוסט</c:v>
                </c:pt>
              </c:strCache>
            </c:strRef>
          </c:tx>
          <c:spPr>
            <a:solidFill>
              <a:srgbClr val="0070C0"/>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גיליון1!$B$9:$G$9</c:f>
              <c:numCache>
                <c:formatCode>0</c:formatCode>
                <c:ptCount val="6"/>
                <c:pt idx="0" formatCode="General">
                  <c:v>66</c:v>
                </c:pt>
                <c:pt idx="1">
                  <c:v>10</c:v>
                </c:pt>
                <c:pt idx="2" formatCode="General">
                  <c:v>36</c:v>
                </c:pt>
                <c:pt idx="3" formatCode="General">
                  <c:v>88</c:v>
                </c:pt>
                <c:pt idx="4" formatCode="General">
                  <c:v>467</c:v>
                </c:pt>
                <c:pt idx="5" formatCode="General">
                  <c:v>380</c:v>
                </c:pt>
              </c:numCache>
            </c:numRef>
          </c:val>
        </c:ser>
        <c:ser>
          <c:idx val="8"/>
          <c:order val="8"/>
          <c:tx>
            <c:strRef>
              <c:f>גיליון1!$A$10</c:f>
              <c:strCache>
                <c:ptCount val="1"/>
                <c:pt idx="0">
                  <c:v>מטמנות</c:v>
                </c:pt>
              </c:strCache>
            </c:strRef>
          </c:tx>
          <c:spPr>
            <a:solidFill>
              <a:srgbClr val="00B0F0"/>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גיליון1!$B$10:$G$10</c:f>
              <c:numCache>
                <c:formatCode>0</c:formatCode>
                <c:ptCount val="6"/>
                <c:pt idx="0" formatCode="General">
                  <c:v>133</c:v>
                </c:pt>
                <c:pt idx="1">
                  <c:v>211</c:v>
                </c:pt>
                <c:pt idx="2" formatCode="General">
                  <c:v>220</c:v>
                </c:pt>
                <c:pt idx="3" formatCode="General">
                  <c:v>254</c:v>
                </c:pt>
                <c:pt idx="4" formatCode="General">
                  <c:v>281</c:v>
                </c:pt>
                <c:pt idx="5" formatCode="General">
                  <c:v>311</c:v>
                </c:pt>
              </c:numCache>
            </c:numRef>
          </c:val>
        </c:ser>
        <c:ser>
          <c:idx val="9"/>
          <c:order val="9"/>
          <c:tx>
            <c:strRef>
              <c:f>גיליון1!$A$11</c:f>
              <c:strCache>
                <c:ptCount val="1"/>
                <c:pt idx="0">
                  <c:v>כל השאר ללא התרי פליטה</c:v>
                </c:pt>
              </c:strCache>
            </c:strRef>
          </c:tx>
          <c:spPr>
            <a:solidFill>
              <a:schemeClr val="tx2">
                <a:lumMod val="40000"/>
                <a:lumOff val="6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גיליון1!$B$11:$G$11</c:f>
              <c:numCache>
                <c:formatCode>General</c:formatCode>
                <c:ptCount val="6"/>
                <c:pt idx="0">
                  <c:v>131</c:v>
                </c:pt>
                <c:pt idx="1">
                  <c:v>116</c:v>
                </c:pt>
                <c:pt idx="2">
                  <c:v>196</c:v>
                </c:pt>
                <c:pt idx="3">
                  <c:v>316</c:v>
                </c:pt>
                <c:pt idx="4">
                  <c:v>328</c:v>
                </c:pt>
                <c:pt idx="5">
                  <c:v>291</c:v>
                </c:pt>
              </c:numCache>
            </c:numRef>
          </c:val>
        </c:ser>
        <c:dLbls>
          <c:showLegendKey val="0"/>
          <c:showVal val="0"/>
          <c:showCatName val="0"/>
          <c:showSerName val="0"/>
          <c:showPercent val="0"/>
          <c:showBubbleSize val="0"/>
        </c:dLbls>
        <c:gapWidth val="150"/>
        <c:overlap val="100"/>
        <c:axId val="169495936"/>
        <c:axId val="169510016"/>
      </c:barChart>
      <c:catAx>
        <c:axId val="169495936"/>
        <c:scaling>
          <c:orientation val="minMax"/>
        </c:scaling>
        <c:delete val="0"/>
        <c:axPos val="b"/>
        <c:numFmt formatCode="General" sourceLinked="1"/>
        <c:majorTickMark val="out"/>
        <c:minorTickMark val="none"/>
        <c:tickLblPos val="nextTo"/>
        <c:txPr>
          <a:bodyPr rot="0" vert="horz"/>
          <a:lstStyle/>
          <a:p>
            <a:pPr>
              <a:defRPr/>
            </a:pPr>
            <a:endParaRPr lang="he-IL"/>
          </a:p>
        </c:txPr>
        <c:crossAx val="169510016"/>
        <c:crosses val="autoZero"/>
        <c:auto val="1"/>
        <c:lblAlgn val="ctr"/>
        <c:lblOffset val="100"/>
        <c:noMultiLvlLbl val="0"/>
      </c:catAx>
      <c:valAx>
        <c:axId val="169510016"/>
        <c:scaling>
          <c:orientation val="minMax"/>
          <c:max val="7000"/>
          <c:min val="0"/>
        </c:scaling>
        <c:delete val="0"/>
        <c:axPos val="l"/>
        <c:numFmt formatCode="#,##0" sourceLinked="0"/>
        <c:majorTickMark val="out"/>
        <c:minorTickMark val="none"/>
        <c:tickLblPos val="nextTo"/>
        <c:crossAx val="169495936"/>
        <c:crosses val="autoZero"/>
        <c:crossBetween val="between"/>
        <c:majorUnit val="2000"/>
      </c:valAx>
    </c:plotArea>
    <c:legend>
      <c:legendPos val="r"/>
      <c:layout>
        <c:manualLayout>
          <c:xMode val="edge"/>
          <c:yMode val="edge"/>
          <c:x val="0.66583744240629161"/>
          <c:y val="0.10260352335579269"/>
          <c:w val="0.33416259593072345"/>
          <c:h val="0.87612814262467564"/>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4320942694663166"/>
          <c:y val="0.20824984963356563"/>
          <c:w val="0.59165540244969383"/>
          <c:h val="0.67864059165839807"/>
        </c:manualLayout>
      </c:layout>
      <c:barChart>
        <c:barDir val="col"/>
        <c:grouping val="stacked"/>
        <c:varyColors val="0"/>
        <c:ser>
          <c:idx val="1"/>
          <c:order val="0"/>
          <c:tx>
            <c:strRef>
              <c:f>גיליון1!$A$2</c:f>
              <c:strCache>
                <c:ptCount val="1"/>
                <c:pt idx="0">
                  <c:v>תעשיית כימיה</c:v>
                </c:pt>
              </c:strCache>
            </c:strRef>
          </c:tx>
          <c:spPr>
            <a:solidFill>
              <a:schemeClr val="accent1"/>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0</c:formatCode>
                <c:ptCount val="6"/>
                <c:pt idx="0" formatCode="General">
                  <c:v>1815</c:v>
                </c:pt>
                <c:pt idx="1">
                  <c:v>1279</c:v>
                </c:pt>
                <c:pt idx="2" formatCode="General">
                  <c:v>1264</c:v>
                </c:pt>
                <c:pt idx="3" formatCode="General">
                  <c:v>1194</c:v>
                </c:pt>
                <c:pt idx="4" formatCode="General">
                  <c:v>897</c:v>
                </c:pt>
                <c:pt idx="5" formatCode="General">
                  <c:v>418</c:v>
                </c:pt>
              </c:numCache>
            </c:numRef>
          </c:val>
        </c:ser>
        <c:ser>
          <c:idx val="2"/>
          <c:order val="1"/>
          <c:tx>
            <c:strRef>
              <c:f>גיליון1!$A$3</c:f>
              <c:strCache>
                <c:ptCount val="1"/>
                <c:pt idx="0">
                  <c:v>תעשיית אנרגיה</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0</c:formatCode>
                <c:ptCount val="6"/>
                <c:pt idx="0" formatCode="General">
                  <c:v>266</c:v>
                </c:pt>
                <c:pt idx="1">
                  <c:v>237</c:v>
                </c:pt>
                <c:pt idx="2" formatCode="General">
                  <c:v>236</c:v>
                </c:pt>
                <c:pt idx="3" formatCode="General">
                  <c:v>253</c:v>
                </c:pt>
                <c:pt idx="4" formatCode="General">
                  <c:v>223</c:v>
                </c:pt>
                <c:pt idx="5" formatCode="General">
                  <c:v>269</c:v>
                </c:pt>
              </c:numCache>
            </c:numRef>
          </c:val>
        </c:ser>
        <c:ser>
          <c:idx val="0"/>
          <c:order val="2"/>
          <c:tx>
            <c:strRef>
              <c:f>גיליון1!$A$4</c:f>
              <c:strCache>
                <c:ptCount val="1"/>
                <c:pt idx="0">
                  <c:v>כל השאר</c:v>
                </c:pt>
              </c:strCache>
            </c:strRef>
          </c:tx>
          <c:spPr>
            <a:solidFill>
              <a:schemeClr val="accent2">
                <a:lumMod val="75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גיליון1!$B$4:$G$4</c:f>
              <c:numCache>
                <c:formatCode>General</c:formatCode>
                <c:ptCount val="6"/>
                <c:pt idx="0">
                  <c:v>319</c:v>
                </c:pt>
                <c:pt idx="1">
                  <c:v>251</c:v>
                </c:pt>
                <c:pt idx="2">
                  <c:v>173</c:v>
                </c:pt>
                <c:pt idx="3">
                  <c:v>98</c:v>
                </c:pt>
                <c:pt idx="4">
                  <c:v>209</c:v>
                </c:pt>
                <c:pt idx="5">
                  <c:v>255</c:v>
                </c:pt>
              </c:numCache>
            </c:numRef>
          </c:val>
        </c:ser>
        <c:dLbls>
          <c:showLegendKey val="0"/>
          <c:showVal val="0"/>
          <c:showCatName val="0"/>
          <c:showSerName val="0"/>
          <c:showPercent val="0"/>
          <c:showBubbleSize val="0"/>
        </c:dLbls>
        <c:gapWidth val="150"/>
        <c:overlap val="100"/>
        <c:axId val="169243392"/>
        <c:axId val="169244928"/>
      </c:barChart>
      <c:catAx>
        <c:axId val="169243392"/>
        <c:scaling>
          <c:orientation val="minMax"/>
        </c:scaling>
        <c:delete val="0"/>
        <c:axPos val="b"/>
        <c:numFmt formatCode="General" sourceLinked="1"/>
        <c:majorTickMark val="out"/>
        <c:minorTickMark val="none"/>
        <c:tickLblPos val="nextTo"/>
        <c:txPr>
          <a:bodyPr rot="0" vert="horz"/>
          <a:lstStyle/>
          <a:p>
            <a:pPr>
              <a:defRPr/>
            </a:pPr>
            <a:endParaRPr lang="he-IL"/>
          </a:p>
        </c:txPr>
        <c:crossAx val="169244928"/>
        <c:crosses val="autoZero"/>
        <c:auto val="1"/>
        <c:lblAlgn val="ctr"/>
        <c:lblOffset val="100"/>
        <c:noMultiLvlLbl val="0"/>
      </c:catAx>
      <c:valAx>
        <c:axId val="169244928"/>
        <c:scaling>
          <c:orientation val="minMax"/>
          <c:max val="2500"/>
        </c:scaling>
        <c:delete val="0"/>
        <c:axPos val="l"/>
        <c:numFmt formatCode="#,##0" sourceLinked="0"/>
        <c:majorTickMark val="out"/>
        <c:minorTickMark val="none"/>
        <c:tickLblPos val="nextTo"/>
        <c:crossAx val="169243392"/>
        <c:crosses val="autoZero"/>
        <c:crossBetween val="between"/>
      </c:valAx>
    </c:plotArea>
    <c:legend>
      <c:legendPos val="r"/>
      <c:layout>
        <c:manualLayout>
          <c:xMode val="edge"/>
          <c:yMode val="edge"/>
          <c:x val="0.75009525371828534"/>
          <c:y val="0.28019015242739931"/>
          <c:w val="0.21578937007874016"/>
          <c:h val="0.30231308721688877"/>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00730316132365"/>
          <c:y val="7.7131743196624872E-2"/>
          <c:w val="0.47080263313873422"/>
          <c:h val="0.74022451611656681"/>
        </c:manualLayout>
      </c:layout>
      <c:barChart>
        <c:barDir val="col"/>
        <c:grouping val="stacked"/>
        <c:varyColors val="0"/>
        <c:ser>
          <c:idx val="1"/>
          <c:order val="0"/>
          <c:tx>
            <c:strRef>
              <c:f>גיליון1!$A$2</c:f>
              <c:strCache>
                <c:ptCount val="1"/>
                <c:pt idx="0">
                  <c:v>אסדת תמר</c:v>
                </c:pt>
              </c:strCache>
            </c:strRef>
          </c:tx>
          <c:spPr>
            <a:solidFill>
              <a:srgbClr val="EEECE1">
                <a:lumMod val="75000"/>
              </a:srgb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General</c:formatCode>
                <c:ptCount val="6"/>
                <c:pt idx="0">
                  <c:v>0</c:v>
                </c:pt>
                <c:pt idx="1">
                  <c:v>20</c:v>
                </c:pt>
                <c:pt idx="2">
                  <c:v>931</c:v>
                </c:pt>
                <c:pt idx="3">
                  <c:v>1039</c:v>
                </c:pt>
                <c:pt idx="4">
                  <c:v>1159</c:v>
                </c:pt>
                <c:pt idx="5">
                  <c:v>1204</c:v>
                </c:pt>
              </c:numCache>
            </c:numRef>
          </c:val>
        </c:ser>
        <c:ser>
          <c:idx val="0"/>
          <c:order val="1"/>
          <c:tx>
            <c:strRef>
              <c:f>גיליון1!$A$3</c:f>
              <c:strCache>
                <c:ptCount val="1"/>
                <c:pt idx="0">
                  <c:v>אסדת מרי בי</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General</c:formatCode>
                <c:ptCount val="6"/>
                <c:pt idx="0">
                  <c:v>177</c:v>
                </c:pt>
                <c:pt idx="1">
                  <c:v>71</c:v>
                </c:pt>
                <c:pt idx="2">
                  <c:v>5</c:v>
                </c:pt>
                <c:pt idx="3">
                  <c:v>2</c:v>
                </c:pt>
                <c:pt idx="4">
                  <c:v>4</c:v>
                </c:pt>
                <c:pt idx="5">
                  <c:v>13</c:v>
                </c:pt>
              </c:numCache>
            </c:numRef>
          </c:val>
        </c:ser>
        <c:dLbls>
          <c:showLegendKey val="0"/>
          <c:showVal val="0"/>
          <c:showCatName val="0"/>
          <c:showSerName val="0"/>
          <c:showPercent val="0"/>
          <c:showBubbleSize val="0"/>
        </c:dLbls>
        <c:gapWidth val="150"/>
        <c:overlap val="100"/>
        <c:axId val="169353984"/>
        <c:axId val="169355520"/>
      </c:barChart>
      <c:catAx>
        <c:axId val="169353984"/>
        <c:scaling>
          <c:orientation val="minMax"/>
        </c:scaling>
        <c:delete val="0"/>
        <c:axPos val="b"/>
        <c:numFmt formatCode="General" sourceLinked="1"/>
        <c:majorTickMark val="out"/>
        <c:minorTickMark val="none"/>
        <c:tickLblPos val="nextTo"/>
        <c:txPr>
          <a:bodyPr rot="0" vert="horz"/>
          <a:lstStyle/>
          <a:p>
            <a:pPr>
              <a:defRPr sz="1600" baseline="0"/>
            </a:pPr>
            <a:endParaRPr lang="he-IL"/>
          </a:p>
        </c:txPr>
        <c:crossAx val="169355520"/>
        <c:crosses val="autoZero"/>
        <c:auto val="1"/>
        <c:lblAlgn val="ctr"/>
        <c:lblOffset val="100"/>
        <c:noMultiLvlLbl val="0"/>
      </c:catAx>
      <c:valAx>
        <c:axId val="169355520"/>
        <c:scaling>
          <c:orientation val="minMax"/>
          <c:max val="1300"/>
          <c:min val="0"/>
        </c:scaling>
        <c:delete val="0"/>
        <c:axPos val="l"/>
        <c:numFmt formatCode="#,##0" sourceLinked="0"/>
        <c:majorTickMark val="out"/>
        <c:minorTickMark val="none"/>
        <c:tickLblPos val="nextTo"/>
        <c:crossAx val="169353984"/>
        <c:crosses val="autoZero"/>
        <c:crossBetween val="between"/>
        <c:majorUnit val="400"/>
      </c:valAx>
      <c:spPr>
        <a:noFill/>
        <a:ln w="25400">
          <a:noFill/>
        </a:ln>
      </c:spPr>
    </c:plotArea>
    <c:legend>
      <c:legendPos val="r"/>
      <c:layout>
        <c:manualLayout>
          <c:xMode val="edge"/>
          <c:yMode val="edge"/>
          <c:x val="0.65461138111404005"/>
          <c:y val="0.4133041485418999"/>
          <c:w val="0.22109056290704848"/>
          <c:h val="0.2728820729320674"/>
        </c:manualLayout>
      </c:layout>
      <c:overlay val="0"/>
    </c:legend>
    <c:plotVisOnly val="1"/>
    <c:dispBlanksAs val="gap"/>
    <c:showDLblsOverMax val="0"/>
  </c:chart>
  <c:spPr>
    <a:ln>
      <a:noFill/>
    </a:ln>
  </c:spPr>
  <c:txPr>
    <a:bodyPr/>
    <a:lstStyle/>
    <a:p>
      <a:pPr>
        <a:defRPr sz="2000"/>
      </a:pPr>
      <a:endParaRPr lang="he-I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3883563524558695"/>
          <c:y val="0.13676158998206547"/>
          <c:w val="0.36333816016676113"/>
          <c:h val="0.76560540892281814"/>
        </c:manualLayout>
      </c:layout>
      <c:doughnutChart>
        <c:varyColors val="1"/>
        <c:ser>
          <c:idx val="0"/>
          <c:order val="0"/>
          <c:tx>
            <c:strRef>
              <c:f>גיליון1!$B$1</c:f>
              <c:strCache>
                <c:ptCount val="1"/>
                <c:pt idx="0">
                  <c:v>כמות</c:v>
                </c:pt>
              </c:strCache>
            </c:strRef>
          </c:tx>
          <c:dPt>
            <c:idx val="0"/>
            <c:bubble3D val="0"/>
            <c:spPr>
              <a:solidFill>
                <a:srgbClr val="FFC000"/>
              </a:solidFill>
            </c:spPr>
          </c:dPt>
          <c:dPt>
            <c:idx val="1"/>
            <c:bubble3D val="0"/>
            <c:spPr>
              <a:solidFill>
                <a:schemeClr val="accent3">
                  <a:lumMod val="60000"/>
                  <a:lumOff val="40000"/>
                </a:schemeClr>
              </a:solidFill>
            </c:spPr>
          </c:dPt>
          <c:dPt>
            <c:idx val="2"/>
            <c:bubble3D val="0"/>
            <c:spPr>
              <a:solidFill>
                <a:schemeClr val="bg1">
                  <a:lumMod val="65000"/>
                </a:schemeClr>
              </a:solidFill>
            </c:spPr>
          </c:dPt>
          <c:dPt>
            <c:idx val="3"/>
            <c:bubble3D val="0"/>
            <c:spPr>
              <a:solidFill>
                <a:schemeClr val="tx2">
                  <a:lumMod val="60000"/>
                  <a:lumOff val="40000"/>
                </a:schemeClr>
              </a:solidFill>
            </c:spPr>
          </c:dPt>
          <c:dLbls>
            <c:dLbl>
              <c:idx val="0"/>
              <c:layout>
                <c:manualLayout>
                  <c:x val="-1.7206760224473705E-2"/>
                  <c:y val="-3.4643968130525178E-2"/>
                </c:manualLayout>
              </c:layout>
              <c:showLegendKey val="0"/>
              <c:showVal val="1"/>
              <c:showCatName val="0"/>
              <c:showSerName val="0"/>
              <c:showPercent val="0"/>
              <c:showBubbleSize val="0"/>
            </c:dLbl>
            <c:dLbl>
              <c:idx val="1"/>
              <c:layout>
                <c:manualLayout>
                  <c:x val="1.2905070168355277E-2"/>
                  <c:y val="-5.0391226371672988E-2"/>
                </c:manualLayout>
              </c:layout>
              <c:showLegendKey val="0"/>
              <c:showVal val="1"/>
              <c:showCatName val="0"/>
              <c:showSerName val="0"/>
              <c:showPercent val="0"/>
              <c:showBubbleSize val="0"/>
            </c:dLbl>
            <c:numFmt formatCode="#,##0" sourceLinked="0"/>
            <c:txPr>
              <a:bodyPr/>
              <a:lstStyle/>
              <a:p>
                <a:pPr>
                  <a:defRPr sz="2000"/>
                </a:pPr>
                <a:endParaRPr lang="he-IL"/>
              </a:p>
            </c:txPr>
            <c:showLegendKey val="0"/>
            <c:showVal val="1"/>
            <c:showCatName val="0"/>
            <c:showSerName val="0"/>
            <c:showPercent val="0"/>
            <c:showBubbleSize val="0"/>
            <c:showLeaderLines val="1"/>
          </c:dLbls>
          <c:cat>
            <c:strRef>
              <c:f>גיליון1!$A$2:$A$5</c:f>
              <c:strCache>
                <c:ptCount val="4"/>
                <c:pt idx="0">
                  <c:v>מצאי 2016 פליטות משריפת פסולת צמחית</c:v>
                </c:pt>
                <c:pt idx="1">
                  <c:v>מצאי 2016 פליטות מתחבורה</c:v>
                </c:pt>
                <c:pt idx="2">
                  <c:v>מצאי 2016 פליטות ממפעלי בטון</c:v>
                </c:pt>
                <c:pt idx="3">
                  <c:v>כמות מדווחת למפל"ס 2017</c:v>
                </c:pt>
              </c:strCache>
            </c:strRef>
          </c:cat>
          <c:val>
            <c:numRef>
              <c:f>גיליון1!$B$2:$B$5</c:f>
              <c:numCache>
                <c:formatCode>#,##0</c:formatCode>
                <c:ptCount val="4"/>
                <c:pt idx="0">
                  <c:v>1991</c:v>
                </c:pt>
                <c:pt idx="1">
                  <c:v>1882</c:v>
                </c:pt>
                <c:pt idx="2">
                  <c:v>187</c:v>
                </c:pt>
                <c:pt idx="3">
                  <c:v>3664</c:v>
                </c:pt>
              </c:numCache>
            </c:numRef>
          </c:val>
          <c:extLst xmlns:c16r2="http://schemas.microsoft.com/office/drawing/2015/06/chart">
            <c:ext xmlns:c16="http://schemas.microsoft.com/office/drawing/2014/chart" uri="{C3380CC4-5D6E-409C-BE32-E72D297353CC}">
              <c16:uniqueId val="{00000000-51A0-4DF9-A9BF-6166CA1B93B7}"/>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52739487843717459"/>
          <c:y val="0.31368340025711428"/>
          <c:w val="0.46292270596853285"/>
          <c:h val="0.38121458726808133"/>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082000148131688E-2"/>
          <c:y val="0.12006510410752125"/>
          <c:w val="0.62031144525231496"/>
          <c:h val="0.77151585020151048"/>
        </c:manualLayout>
      </c:layout>
      <c:barChart>
        <c:barDir val="col"/>
        <c:grouping val="stacked"/>
        <c:varyColors val="0"/>
        <c:ser>
          <c:idx val="1"/>
          <c:order val="0"/>
          <c:tx>
            <c:strRef>
              <c:f>גיליון1!$A$2</c:f>
              <c:strCache>
                <c:ptCount val="1"/>
                <c:pt idx="0">
                  <c:v>תעשייה כימית</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0</c:formatCode>
                <c:ptCount val="6"/>
                <c:pt idx="0" formatCode="General">
                  <c:v>515</c:v>
                </c:pt>
                <c:pt idx="1">
                  <c:v>134</c:v>
                </c:pt>
                <c:pt idx="2" formatCode="General">
                  <c:v>102</c:v>
                </c:pt>
                <c:pt idx="3" formatCode="General">
                  <c:v>106</c:v>
                </c:pt>
                <c:pt idx="4" formatCode="General">
                  <c:v>731</c:v>
                </c:pt>
                <c:pt idx="5" formatCode="General">
                  <c:v>537</c:v>
                </c:pt>
              </c:numCache>
            </c:numRef>
          </c:val>
        </c:ser>
        <c:ser>
          <c:idx val="2"/>
          <c:order val="1"/>
          <c:tx>
            <c:strRef>
              <c:f>גיליון1!$A$3</c:f>
              <c:strCache>
                <c:ptCount val="1"/>
                <c:pt idx="0">
                  <c:v>תעשייה מינרלית</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General</c:formatCode>
                <c:ptCount val="6"/>
                <c:pt idx="0">
                  <c:v>1498</c:v>
                </c:pt>
                <c:pt idx="1">
                  <c:v>707</c:v>
                </c:pt>
                <c:pt idx="2">
                  <c:v>573</c:v>
                </c:pt>
                <c:pt idx="3">
                  <c:v>601</c:v>
                </c:pt>
                <c:pt idx="4">
                  <c:v>795</c:v>
                </c:pt>
                <c:pt idx="5">
                  <c:v>775</c:v>
                </c:pt>
              </c:numCache>
            </c:numRef>
          </c:val>
        </c:ser>
        <c:ser>
          <c:idx val="0"/>
          <c:order val="2"/>
          <c:tx>
            <c:strRef>
              <c:f>גיליון1!$A$4</c:f>
              <c:strCache>
                <c:ptCount val="1"/>
                <c:pt idx="0">
                  <c:v>תחנות הכוח הפחמיות</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גיליון1!$B$4:$G$4</c:f>
              <c:numCache>
                <c:formatCode>0</c:formatCode>
                <c:ptCount val="6"/>
                <c:pt idx="0" formatCode="General">
                  <c:v>1604</c:v>
                </c:pt>
                <c:pt idx="1">
                  <c:v>1735</c:v>
                </c:pt>
                <c:pt idx="2" formatCode="General">
                  <c:v>1165</c:v>
                </c:pt>
                <c:pt idx="3" formatCode="General">
                  <c:v>1612</c:v>
                </c:pt>
                <c:pt idx="4" formatCode="General">
                  <c:v>1236</c:v>
                </c:pt>
                <c:pt idx="5" formatCode="General">
                  <c:v>1011</c:v>
                </c:pt>
              </c:numCache>
            </c:numRef>
          </c:val>
        </c:ser>
        <c:ser>
          <c:idx val="3"/>
          <c:order val="3"/>
          <c:tx>
            <c:strRef>
              <c:f>גיליון1!$A$5</c:f>
              <c:strCache>
                <c:ptCount val="1"/>
                <c:pt idx="0">
                  <c:v>גידול עופות אינטנסיבי</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גיליון1!$B$5:$G$5</c:f>
              <c:numCache>
                <c:formatCode>0</c:formatCode>
                <c:ptCount val="6"/>
                <c:pt idx="0" formatCode="General">
                  <c:v>1904</c:v>
                </c:pt>
                <c:pt idx="1">
                  <c:v>891</c:v>
                </c:pt>
                <c:pt idx="2" formatCode="General">
                  <c:v>1042</c:v>
                </c:pt>
                <c:pt idx="3" formatCode="General">
                  <c:v>785</c:v>
                </c:pt>
                <c:pt idx="4" formatCode="General">
                  <c:v>667</c:v>
                </c:pt>
                <c:pt idx="5" formatCode="General">
                  <c:v>551</c:v>
                </c:pt>
              </c:numCache>
            </c:numRef>
          </c:val>
        </c:ser>
        <c:ser>
          <c:idx val="4"/>
          <c:order val="4"/>
          <c:tx>
            <c:strRef>
              <c:f>גיליון1!$A$6</c:f>
              <c:strCache>
                <c:ptCount val="1"/>
                <c:pt idx="0">
                  <c:v>כל השאר</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גיליון1!$B$6:$G$6</c:f>
              <c:numCache>
                <c:formatCode>General</c:formatCode>
                <c:ptCount val="6"/>
                <c:pt idx="0">
                  <c:v>1757</c:v>
                </c:pt>
                <c:pt idx="1">
                  <c:v>875</c:v>
                </c:pt>
                <c:pt idx="2">
                  <c:v>565</c:v>
                </c:pt>
                <c:pt idx="3">
                  <c:v>455</c:v>
                </c:pt>
                <c:pt idx="4">
                  <c:v>691</c:v>
                </c:pt>
                <c:pt idx="5">
                  <c:v>790</c:v>
                </c:pt>
              </c:numCache>
            </c:numRef>
          </c:val>
        </c:ser>
        <c:dLbls>
          <c:showLegendKey val="0"/>
          <c:showVal val="0"/>
          <c:showCatName val="0"/>
          <c:showSerName val="0"/>
          <c:showPercent val="0"/>
          <c:showBubbleSize val="0"/>
        </c:dLbls>
        <c:gapWidth val="150"/>
        <c:overlap val="100"/>
        <c:axId val="169648128"/>
        <c:axId val="169649664"/>
      </c:barChart>
      <c:catAx>
        <c:axId val="169648128"/>
        <c:scaling>
          <c:orientation val="minMax"/>
        </c:scaling>
        <c:delete val="0"/>
        <c:axPos val="b"/>
        <c:numFmt formatCode="General" sourceLinked="1"/>
        <c:majorTickMark val="out"/>
        <c:minorTickMark val="none"/>
        <c:tickLblPos val="nextTo"/>
        <c:txPr>
          <a:bodyPr rot="0" vert="horz"/>
          <a:lstStyle/>
          <a:p>
            <a:pPr>
              <a:defRPr/>
            </a:pPr>
            <a:endParaRPr lang="he-IL"/>
          </a:p>
        </c:txPr>
        <c:crossAx val="169649664"/>
        <c:crosses val="autoZero"/>
        <c:auto val="1"/>
        <c:lblAlgn val="ctr"/>
        <c:lblOffset val="100"/>
        <c:noMultiLvlLbl val="0"/>
      </c:catAx>
      <c:valAx>
        <c:axId val="169649664"/>
        <c:scaling>
          <c:orientation val="minMax"/>
          <c:max val="8000"/>
        </c:scaling>
        <c:delete val="0"/>
        <c:axPos val="l"/>
        <c:numFmt formatCode="#,##0" sourceLinked="0"/>
        <c:majorTickMark val="out"/>
        <c:minorTickMark val="none"/>
        <c:tickLblPos val="nextTo"/>
        <c:crossAx val="169648128"/>
        <c:crosses val="autoZero"/>
        <c:crossBetween val="between"/>
        <c:majorUnit val="2000"/>
      </c:valAx>
    </c:plotArea>
    <c:legend>
      <c:legendPos val="r"/>
      <c:layout>
        <c:manualLayout>
          <c:xMode val="edge"/>
          <c:yMode val="edge"/>
          <c:x val="0.74348457885370711"/>
          <c:y val="0.39309412243955466"/>
          <c:w val="0.25255525491609737"/>
          <c:h val="0.47991808099753624"/>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89141355909101"/>
          <c:y val="2.3924125028631942E-2"/>
          <c:w val="0.59570505237980098"/>
          <c:h val="0.92220070339340987"/>
        </c:manualLayout>
      </c:layout>
      <c:lineChart>
        <c:grouping val="standard"/>
        <c:varyColors val="0"/>
        <c:ser>
          <c:idx val="0"/>
          <c:order val="0"/>
          <c:tx>
            <c:strRef>
              <c:f>גיליון1!$A$2</c:f>
              <c:strCache>
                <c:ptCount val="1"/>
                <c:pt idx="0">
                  <c:v>תחמוצות חנקן</c:v>
                </c:pt>
              </c:strCache>
            </c:strRef>
          </c:tx>
          <c:cat>
            <c:strRef>
              <c:f>גיליון1!$B$1:$G$1</c:f>
              <c:strCache>
                <c:ptCount val="6"/>
                <c:pt idx="0">
                  <c:v>2012</c:v>
                </c:pt>
                <c:pt idx="1">
                  <c:v>2013</c:v>
                </c:pt>
                <c:pt idx="2">
                  <c:v>2014</c:v>
                </c:pt>
                <c:pt idx="3">
                  <c:v>2015</c:v>
                </c:pt>
                <c:pt idx="4">
                  <c:v>2016</c:v>
                </c:pt>
                <c:pt idx="5">
                  <c:v>2017</c:v>
                </c:pt>
              </c:strCache>
            </c:strRef>
          </c:cat>
          <c:val>
            <c:numRef>
              <c:f>גיליון1!$B$2:$G$2</c:f>
              <c:numCache>
                <c:formatCode>General</c:formatCode>
                <c:ptCount val="6"/>
                <c:pt idx="0">
                  <c:v>126596</c:v>
                </c:pt>
                <c:pt idx="1">
                  <c:v>106724</c:v>
                </c:pt>
                <c:pt idx="2">
                  <c:v>89932</c:v>
                </c:pt>
                <c:pt idx="3">
                  <c:v>83366</c:v>
                </c:pt>
                <c:pt idx="4">
                  <c:v>69829</c:v>
                </c:pt>
                <c:pt idx="5">
                  <c:v>63086</c:v>
                </c:pt>
              </c:numCache>
            </c:numRef>
          </c:val>
          <c:smooth val="0"/>
          <c:extLst xmlns:c16r2="http://schemas.microsoft.com/office/drawing/2015/06/chart">
            <c:ext xmlns:c16="http://schemas.microsoft.com/office/drawing/2014/chart" uri="{C3380CC4-5D6E-409C-BE32-E72D297353CC}">
              <c16:uniqueId val="{00000000-75D4-4284-9F90-81724BA7131D}"/>
            </c:ext>
          </c:extLst>
        </c:ser>
        <c:ser>
          <c:idx val="1"/>
          <c:order val="1"/>
          <c:tx>
            <c:strRef>
              <c:f>גיליון1!$A$3</c:f>
              <c:strCache>
                <c:ptCount val="1"/>
                <c:pt idx="0">
                  <c:v>תחמוצות גופרית</c:v>
                </c:pt>
              </c:strCache>
            </c:strRef>
          </c:tx>
          <c:cat>
            <c:strRef>
              <c:f>גיליון1!$B$1:$G$1</c:f>
              <c:strCache>
                <c:ptCount val="6"/>
                <c:pt idx="0">
                  <c:v>2012</c:v>
                </c:pt>
                <c:pt idx="1">
                  <c:v>2013</c:v>
                </c:pt>
                <c:pt idx="2">
                  <c:v>2014</c:v>
                </c:pt>
                <c:pt idx="3">
                  <c:v>2015</c:v>
                </c:pt>
                <c:pt idx="4">
                  <c:v>2016</c:v>
                </c:pt>
                <c:pt idx="5">
                  <c:v>2017</c:v>
                </c:pt>
              </c:strCache>
            </c:strRef>
          </c:cat>
          <c:val>
            <c:numRef>
              <c:f>גיליון1!$B$3:$G$3</c:f>
              <c:numCache>
                <c:formatCode>General</c:formatCode>
                <c:ptCount val="6"/>
                <c:pt idx="0">
                  <c:v>117348</c:v>
                </c:pt>
                <c:pt idx="1">
                  <c:v>95650</c:v>
                </c:pt>
                <c:pt idx="2">
                  <c:v>80846</c:v>
                </c:pt>
                <c:pt idx="3">
                  <c:v>77510</c:v>
                </c:pt>
                <c:pt idx="4">
                  <c:v>60656</c:v>
                </c:pt>
                <c:pt idx="5">
                  <c:v>44830</c:v>
                </c:pt>
              </c:numCache>
            </c:numRef>
          </c:val>
          <c:smooth val="0"/>
          <c:extLst xmlns:c16r2="http://schemas.microsoft.com/office/drawing/2015/06/chart">
            <c:ext xmlns:c16="http://schemas.microsoft.com/office/drawing/2014/chart" uri="{C3380CC4-5D6E-409C-BE32-E72D297353CC}">
              <c16:uniqueId val="{00000001-75D4-4284-9F90-81724BA7131D}"/>
            </c:ext>
          </c:extLst>
        </c:ser>
        <c:ser>
          <c:idx val="2"/>
          <c:order val="2"/>
          <c:tx>
            <c:strRef>
              <c:f>גיליון1!$A$4</c:f>
              <c:strCache>
                <c:ptCount val="1"/>
                <c:pt idx="0">
                  <c:v>פחמן חד חמצני</c:v>
                </c:pt>
              </c:strCache>
            </c:strRef>
          </c:tx>
          <c:marker>
            <c:symbol val="triangle"/>
            <c:size val="9"/>
          </c:marker>
          <c:cat>
            <c:strRef>
              <c:f>גיליון1!$B$1:$G$1</c:f>
              <c:strCache>
                <c:ptCount val="6"/>
                <c:pt idx="0">
                  <c:v>2012</c:v>
                </c:pt>
                <c:pt idx="1">
                  <c:v>2013</c:v>
                </c:pt>
                <c:pt idx="2">
                  <c:v>2014</c:v>
                </c:pt>
                <c:pt idx="3">
                  <c:v>2015</c:v>
                </c:pt>
                <c:pt idx="4">
                  <c:v>2016</c:v>
                </c:pt>
                <c:pt idx="5">
                  <c:v>2017</c:v>
                </c:pt>
              </c:strCache>
            </c:strRef>
          </c:cat>
          <c:val>
            <c:numRef>
              <c:f>גיליון1!$B$4:$G$4</c:f>
              <c:numCache>
                <c:formatCode>General</c:formatCode>
                <c:ptCount val="6"/>
                <c:pt idx="0">
                  <c:v>15001</c:v>
                </c:pt>
                <c:pt idx="1">
                  <c:v>12174</c:v>
                </c:pt>
                <c:pt idx="2">
                  <c:v>10661</c:v>
                </c:pt>
                <c:pt idx="3">
                  <c:v>16715</c:v>
                </c:pt>
                <c:pt idx="4">
                  <c:v>13006</c:v>
                </c:pt>
                <c:pt idx="5">
                  <c:v>13547</c:v>
                </c:pt>
              </c:numCache>
            </c:numRef>
          </c:val>
          <c:smooth val="0"/>
          <c:extLst xmlns:c16r2="http://schemas.microsoft.com/office/drawing/2015/06/chart">
            <c:ext xmlns:c16="http://schemas.microsoft.com/office/drawing/2014/chart" uri="{C3380CC4-5D6E-409C-BE32-E72D297353CC}">
              <c16:uniqueId val="{00000002-75D4-4284-9F90-81724BA7131D}"/>
            </c:ext>
          </c:extLst>
        </c:ser>
        <c:ser>
          <c:idx val="3"/>
          <c:order val="3"/>
          <c:tx>
            <c:strRef>
              <c:f>גיליון1!$A$5</c:f>
              <c:strCache>
                <c:ptCount val="1"/>
                <c:pt idx="0">
                  <c:v>חומר חלקיקי עדין מרחף</c:v>
                </c:pt>
              </c:strCache>
            </c:strRef>
          </c:tx>
          <c:marker>
            <c:symbol val="square"/>
            <c:size val="10"/>
          </c:marker>
          <c:cat>
            <c:strRef>
              <c:f>גיליון1!$B$1:$G$1</c:f>
              <c:strCache>
                <c:ptCount val="6"/>
                <c:pt idx="0">
                  <c:v>2012</c:v>
                </c:pt>
                <c:pt idx="1">
                  <c:v>2013</c:v>
                </c:pt>
                <c:pt idx="2">
                  <c:v>2014</c:v>
                </c:pt>
                <c:pt idx="3">
                  <c:v>2015</c:v>
                </c:pt>
                <c:pt idx="4">
                  <c:v>2016</c:v>
                </c:pt>
                <c:pt idx="5">
                  <c:v>2017</c:v>
                </c:pt>
              </c:strCache>
            </c:strRef>
          </c:cat>
          <c:val>
            <c:numRef>
              <c:f>גיליון1!$B$5:$G$5</c:f>
              <c:numCache>
                <c:formatCode>General</c:formatCode>
                <c:ptCount val="6"/>
                <c:pt idx="0">
                  <c:v>12774</c:v>
                </c:pt>
                <c:pt idx="1">
                  <c:v>9589</c:v>
                </c:pt>
                <c:pt idx="2">
                  <c:v>7722</c:v>
                </c:pt>
                <c:pt idx="3">
                  <c:v>7357</c:v>
                </c:pt>
                <c:pt idx="4">
                  <c:v>7287</c:v>
                </c:pt>
                <c:pt idx="5">
                  <c:v>6558</c:v>
                </c:pt>
              </c:numCache>
            </c:numRef>
          </c:val>
          <c:smooth val="0"/>
          <c:extLst xmlns:c16r2="http://schemas.microsoft.com/office/drawing/2015/06/chart">
            <c:ext xmlns:c16="http://schemas.microsoft.com/office/drawing/2014/chart" uri="{C3380CC4-5D6E-409C-BE32-E72D297353CC}">
              <c16:uniqueId val="{00000003-75D4-4284-9F90-81724BA7131D}"/>
            </c:ext>
          </c:extLst>
        </c:ser>
        <c:ser>
          <c:idx val="4"/>
          <c:order val="4"/>
          <c:tx>
            <c:strRef>
              <c:f>גיליון1!$A$6</c:f>
              <c:strCache>
                <c:ptCount val="1"/>
                <c:pt idx="0">
                  <c:v>PM10</c:v>
                </c:pt>
              </c:strCache>
            </c:strRef>
          </c:tx>
          <c:marker>
            <c:symbol val="diamond"/>
            <c:size val="8"/>
          </c:marker>
          <c:cat>
            <c:strRef>
              <c:f>גיליון1!$B$1:$G$1</c:f>
              <c:strCache>
                <c:ptCount val="6"/>
                <c:pt idx="0">
                  <c:v>2012</c:v>
                </c:pt>
                <c:pt idx="1">
                  <c:v>2013</c:v>
                </c:pt>
                <c:pt idx="2">
                  <c:v>2014</c:v>
                </c:pt>
                <c:pt idx="3">
                  <c:v>2015</c:v>
                </c:pt>
                <c:pt idx="4">
                  <c:v>2016</c:v>
                </c:pt>
                <c:pt idx="5">
                  <c:v>2017</c:v>
                </c:pt>
              </c:strCache>
            </c:strRef>
          </c:cat>
          <c:val>
            <c:numRef>
              <c:f>גיליון1!$B$6:$G$6</c:f>
              <c:numCache>
                <c:formatCode>General</c:formatCode>
                <c:ptCount val="6"/>
                <c:pt idx="0">
                  <c:v>7120</c:v>
                </c:pt>
                <c:pt idx="1">
                  <c:v>4342</c:v>
                </c:pt>
                <c:pt idx="2">
                  <c:v>3447</c:v>
                </c:pt>
                <c:pt idx="3">
                  <c:v>3556</c:v>
                </c:pt>
                <c:pt idx="4">
                  <c:v>4148</c:v>
                </c:pt>
                <c:pt idx="5">
                  <c:v>3719</c:v>
                </c:pt>
              </c:numCache>
            </c:numRef>
          </c:val>
          <c:smooth val="0"/>
          <c:extLst xmlns:c16r2="http://schemas.microsoft.com/office/drawing/2015/06/chart">
            <c:ext xmlns:c16="http://schemas.microsoft.com/office/drawing/2014/chart" uri="{C3380CC4-5D6E-409C-BE32-E72D297353CC}">
              <c16:uniqueId val="{00000004-75D4-4284-9F90-81724BA7131D}"/>
            </c:ext>
          </c:extLst>
        </c:ser>
        <c:ser>
          <c:idx val="5"/>
          <c:order val="5"/>
          <c:tx>
            <c:strRef>
              <c:f>גיליון1!$A$7</c:f>
              <c:strCache>
                <c:ptCount val="1"/>
                <c:pt idx="0">
                  <c:v>חומר אורגני נדיף ללא מתאן</c:v>
                </c:pt>
              </c:strCache>
            </c:strRef>
          </c:tx>
          <c:marker>
            <c:symbol val="circle"/>
            <c:size val="7"/>
          </c:marker>
          <c:cat>
            <c:strRef>
              <c:f>גיליון1!$B$1:$G$1</c:f>
              <c:strCache>
                <c:ptCount val="6"/>
                <c:pt idx="0">
                  <c:v>2012</c:v>
                </c:pt>
                <c:pt idx="1">
                  <c:v>2013</c:v>
                </c:pt>
                <c:pt idx="2">
                  <c:v>2014</c:v>
                </c:pt>
                <c:pt idx="3">
                  <c:v>2015</c:v>
                </c:pt>
                <c:pt idx="4">
                  <c:v>2016</c:v>
                </c:pt>
                <c:pt idx="5">
                  <c:v>2017</c:v>
                </c:pt>
              </c:strCache>
            </c:strRef>
          </c:cat>
          <c:val>
            <c:numRef>
              <c:f>גיליון1!$B$7:$G$7</c:f>
              <c:numCache>
                <c:formatCode>General</c:formatCode>
                <c:ptCount val="6"/>
                <c:pt idx="0">
                  <c:v>6065</c:v>
                </c:pt>
                <c:pt idx="1">
                  <c:v>5422</c:v>
                </c:pt>
                <c:pt idx="2">
                  <c:v>5753</c:v>
                </c:pt>
                <c:pt idx="3">
                  <c:v>5475</c:v>
                </c:pt>
                <c:pt idx="4">
                  <c:v>6571</c:v>
                </c:pt>
                <c:pt idx="5">
                  <c:v>5580</c:v>
                </c:pt>
              </c:numCache>
            </c:numRef>
          </c:val>
          <c:smooth val="0"/>
        </c:ser>
        <c:dLbls>
          <c:showLegendKey val="0"/>
          <c:showVal val="0"/>
          <c:showCatName val="0"/>
          <c:showSerName val="0"/>
          <c:showPercent val="0"/>
          <c:showBubbleSize val="0"/>
        </c:dLbls>
        <c:marker val="1"/>
        <c:smooth val="0"/>
        <c:axId val="42605568"/>
        <c:axId val="43534592"/>
      </c:lineChart>
      <c:catAx>
        <c:axId val="42605568"/>
        <c:scaling>
          <c:orientation val="minMax"/>
        </c:scaling>
        <c:delete val="0"/>
        <c:axPos val="b"/>
        <c:numFmt formatCode="General" sourceLinked="1"/>
        <c:majorTickMark val="out"/>
        <c:minorTickMark val="none"/>
        <c:tickLblPos val="nextTo"/>
        <c:txPr>
          <a:bodyPr/>
          <a:lstStyle/>
          <a:p>
            <a:pPr>
              <a:defRPr sz="2000"/>
            </a:pPr>
            <a:endParaRPr lang="he-IL"/>
          </a:p>
        </c:txPr>
        <c:crossAx val="43534592"/>
        <c:crosses val="autoZero"/>
        <c:auto val="1"/>
        <c:lblAlgn val="ctr"/>
        <c:lblOffset val="100"/>
        <c:noMultiLvlLbl val="0"/>
      </c:catAx>
      <c:valAx>
        <c:axId val="43534592"/>
        <c:scaling>
          <c:orientation val="minMax"/>
          <c:max val="17000"/>
          <c:min val="1000"/>
        </c:scaling>
        <c:delete val="0"/>
        <c:axPos val="l"/>
        <c:numFmt formatCode="#,##0" sourceLinked="0"/>
        <c:majorTickMark val="out"/>
        <c:minorTickMark val="none"/>
        <c:tickLblPos val="nextTo"/>
        <c:txPr>
          <a:bodyPr/>
          <a:lstStyle/>
          <a:p>
            <a:pPr>
              <a:defRPr sz="1800"/>
            </a:pPr>
            <a:endParaRPr lang="he-IL"/>
          </a:p>
        </c:txPr>
        <c:crossAx val="42605568"/>
        <c:crosses val="autoZero"/>
        <c:crossBetween val="between"/>
        <c:majorUnit val="5000"/>
      </c:valAx>
    </c:plotArea>
    <c:plotVisOnly val="1"/>
    <c:dispBlanksAs val="gap"/>
    <c:showDLblsOverMax val="0"/>
  </c:chart>
  <c:txPr>
    <a:bodyPr/>
    <a:lstStyle/>
    <a:p>
      <a:pPr>
        <a:defRPr sz="1800"/>
      </a:pPr>
      <a:endParaRPr lang="he-I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898676132759443E-2"/>
          <c:y val="0.12006510410752125"/>
          <c:w val="0.57074034784665506"/>
          <c:h val="0.77151585020151048"/>
        </c:manualLayout>
      </c:layout>
      <c:barChart>
        <c:barDir val="col"/>
        <c:grouping val="stacked"/>
        <c:varyColors val="0"/>
        <c:ser>
          <c:idx val="1"/>
          <c:order val="0"/>
          <c:tx>
            <c:strRef>
              <c:f>גיליון1!$A$2</c:f>
              <c:strCache>
                <c:ptCount val="1"/>
                <c:pt idx="0">
                  <c:v>מטמנות פסולת מעורבת</c:v>
                </c:pt>
              </c:strCache>
            </c:strRef>
          </c:tx>
          <c:spPr>
            <a:solidFill>
              <a:schemeClr val="tx2">
                <a:lumMod val="60000"/>
                <a:lumOff val="4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0</c:formatCode>
                <c:ptCount val="6"/>
                <c:pt idx="0" formatCode="General">
                  <c:v>29.6</c:v>
                </c:pt>
                <c:pt idx="1">
                  <c:v>33.700000000000003</c:v>
                </c:pt>
                <c:pt idx="2" formatCode="General">
                  <c:v>36</c:v>
                </c:pt>
                <c:pt idx="3" formatCode="General">
                  <c:v>40.5</c:v>
                </c:pt>
                <c:pt idx="4">
                  <c:v>43</c:v>
                </c:pt>
                <c:pt idx="5" formatCode="General">
                  <c:v>47</c:v>
                </c:pt>
              </c:numCache>
            </c:numRef>
          </c:val>
        </c:ser>
        <c:ser>
          <c:idx val="2"/>
          <c:order val="1"/>
          <c:tx>
            <c:strRef>
              <c:f>גיליון1!$A$3</c:f>
              <c:strCache>
                <c:ptCount val="1"/>
                <c:pt idx="0">
                  <c:v>הפקת גז טבעי</c:v>
                </c:pt>
              </c:strCache>
            </c:strRef>
          </c:tx>
          <c:spPr>
            <a:solidFill>
              <a:schemeClr val="accent5">
                <a:lumMod val="60000"/>
                <a:lumOff val="4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0</c:formatCode>
                <c:ptCount val="6"/>
                <c:pt idx="0" formatCode="General">
                  <c:v>1</c:v>
                </c:pt>
                <c:pt idx="1">
                  <c:v>1.8</c:v>
                </c:pt>
                <c:pt idx="2" formatCode="General">
                  <c:v>4.43</c:v>
                </c:pt>
                <c:pt idx="3" formatCode="General">
                  <c:v>4.5999999999999996</c:v>
                </c:pt>
                <c:pt idx="4" formatCode="General">
                  <c:v>4</c:v>
                </c:pt>
                <c:pt idx="5" formatCode="General">
                  <c:v>4.3</c:v>
                </c:pt>
              </c:numCache>
            </c:numRef>
          </c:val>
        </c:ser>
        <c:ser>
          <c:idx val="0"/>
          <c:order val="2"/>
          <c:tx>
            <c:strRef>
              <c:f>גיליון1!$A$4</c:f>
              <c:strCache>
                <c:ptCount val="1"/>
                <c:pt idx="0">
                  <c:v>כל השאר</c:v>
                </c:pt>
              </c:strCache>
            </c:strRef>
          </c:tx>
          <c:spPr>
            <a:solidFill>
              <a:schemeClr val="accent2">
                <a:lumMod val="60000"/>
                <a:lumOff val="40000"/>
              </a:schemeClr>
            </a:solidFill>
            <a:ln>
              <a:noFill/>
            </a:ln>
          </c:spPr>
          <c:invertIfNegative val="0"/>
          <c:cat>
            <c:strRef>
              <c:f>גיליון1!$B$1:$G$1</c:f>
              <c:strCache>
                <c:ptCount val="6"/>
                <c:pt idx="0">
                  <c:v>2012</c:v>
                </c:pt>
                <c:pt idx="1">
                  <c:v>2013</c:v>
                </c:pt>
                <c:pt idx="2">
                  <c:v>2014</c:v>
                </c:pt>
                <c:pt idx="3">
                  <c:v>2015</c:v>
                </c:pt>
                <c:pt idx="4">
                  <c:v>2016</c:v>
                </c:pt>
                <c:pt idx="5">
                  <c:v>2017</c:v>
                </c:pt>
              </c:strCache>
            </c:strRef>
          </c:cat>
          <c:val>
            <c:numRef>
              <c:f>גיליון1!$B$4:$G$4</c:f>
              <c:numCache>
                <c:formatCode>0</c:formatCode>
                <c:ptCount val="6"/>
                <c:pt idx="0" formatCode="General">
                  <c:v>2</c:v>
                </c:pt>
                <c:pt idx="1">
                  <c:v>3</c:v>
                </c:pt>
                <c:pt idx="2" formatCode="General">
                  <c:v>4</c:v>
                </c:pt>
                <c:pt idx="3" formatCode="General">
                  <c:v>3</c:v>
                </c:pt>
                <c:pt idx="4" formatCode="General">
                  <c:v>2</c:v>
                </c:pt>
                <c:pt idx="5" formatCode="General">
                  <c:v>2</c:v>
                </c:pt>
              </c:numCache>
            </c:numRef>
          </c:val>
        </c:ser>
        <c:dLbls>
          <c:showLegendKey val="0"/>
          <c:showVal val="0"/>
          <c:showCatName val="0"/>
          <c:showSerName val="0"/>
          <c:showPercent val="0"/>
          <c:showBubbleSize val="0"/>
        </c:dLbls>
        <c:gapWidth val="150"/>
        <c:overlap val="100"/>
        <c:axId val="169984768"/>
        <c:axId val="169986304"/>
      </c:barChart>
      <c:catAx>
        <c:axId val="169984768"/>
        <c:scaling>
          <c:orientation val="minMax"/>
        </c:scaling>
        <c:delete val="0"/>
        <c:axPos val="b"/>
        <c:numFmt formatCode="General" sourceLinked="1"/>
        <c:majorTickMark val="out"/>
        <c:minorTickMark val="none"/>
        <c:tickLblPos val="nextTo"/>
        <c:txPr>
          <a:bodyPr rot="0" vert="horz"/>
          <a:lstStyle/>
          <a:p>
            <a:pPr>
              <a:defRPr sz="1800"/>
            </a:pPr>
            <a:endParaRPr lang="he-IL"/>
          </a:p>
        </c:txPr>
        <c:crossAx val="169986304"/>
        <c:crosses val="autoZero"/>
        <c:auto val="1"/>
        <c:lblAlgn val="ctr"/>
        <c:lblOffset val="100"/>
        <c:noMultiLvlLbl val="0"/>
      </c:catAx>
      <c:valAx>
        <c:axId val="169986304"/>
        <c:scaling>
          <c:orientation val="minMax"/>
          <c:max val="55"/>
          <c:min val="0"/>
        </c:scaling>
        <c:delete val="0"/>
        <c:axPos val="l"/>
        <c:numFmt formatCode="#,##0" sourceLinked="0"/>
        <c:majorTickMark val="out"/>
        <c:minorTickMark val="none"/>
        <c:tickLblPos val="nextTo"/>
        <c:crossAx val="169984768"/>
        <c:crosses val="autoZero"/>
        <c:crossBetween val="between"/>
        <c:majorUnit val="10"/>
      </c:valAx>
      <c:spPr>
        <a:noFill/>
        <a:ln w="25400">
          <a:noFill/>
        </a:ln>
      </c:spPr>
    </c:plotArea>
    <c:legend>
      <c:legendPos val="r"/>
      <c:layout>
        <c:manualLayout>
          <c:xMode val="edge"/>
          <c:yMode val="edge"/>
          <c:x val="0.6682920087732187"/>
          <c:y val="0.18653813833140601"/>
          <c:w val="0.3148672324938806"/>
          <c:h val="0.41262692635312997"/>
        </c:manualLayout>
      </c:layout>
      <c:overlay val="0"/>
    </c:legend>
    <c:plotVisOnly val="1"/>
    <c:dispBlanksAs val="gap"/>
    <c:showDLblsOverMax val="0"/>
  </c:chart>
  <c:spPr>
    <a:ln>
      <a:noFill/>
    </a:ln>
  </c:spPr>
  <c:txPr>
    <a:bodyPr/>
    <a:lstStyle/>
    <a:p>
      <a:pPr>
        <a:defRPr sz="2000"/>
      </a:pPr>
      <a:endParaRPr lang="he-I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262865379630181"/>
          <c:y val="5.5194484563443565E-2"/>
          <c:w val="0.81888524138343599"/>
          <c:h val="0.77802697848387214"/>
        </c:manualLayout>
      </c:layout>
      <c:barChart>
        <c:barDir val="col"/>
        <c:grouping val="stacked"/>
        <c:varyColors val="0"/>
        <c:ser>
          <c:idx val="0"/>
          <c:order val="0"/>
          <c:tx>
            <c:strRef>
              <c:f>גיליון1!$B$1</c:f>
              <c:strCache>
                <c:ptCount val="1"/>
                <c:pt idx="0">
                  <c:v>בוצת שפד"ן</c:v>
                </c:pt>
              </c:strCache>
            </c:strRef>
          </c:tx>
          <c:spPr>
            <a:solidFill>
              <a:schemeClr val="tx2">
                <a:lumMod val="60000"/>
                <a:lumOff val="40000"/>
              </a:schemeClr>
            </a:solidFill>
          </c:spPr>
          <c:invertIfNegative val="0"/>
          <c:dLbls>
            <c:delete val="1"/>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General</c:formatCode>
                <c:ptCount val="6"/>
                <c:pt idx="0">
                  <c:v>48030</c:v>
                </c:pt>
                <c:pt idx="1">
                  <c:v>30004</c:v>
                </c:pt>
                <c:pt idx="2">
                  <c:v>17325</c:v>
                </c:pt>
                <c:pt idx="3">
                  <c:v>18823</c:v>
                </c:pt>
                <c:pt idx="4">
                  <c:v>12577</c:v>
                </c:pt>
                <c:pt idx="5">
                  <c:v>28</c:v>
                </c:pt>
              </c:numCache>
            </c:numRef>
          </c:val>
        </c:ser>
        <c:ser>
          <c:idx val="1"/>
          <c:order val="1"/>
          <c:tx>
            <c:strRef>
              <c:f>גיליון1!$C$1</c:f>
              <c:strCache>
                <c:ptCount val="1"/>
                <c:pt idx="0">
                  <c:v>כל השאר</c:v>
                </c:pt>
              </c:strCache>
            </c:strRef>
          </c:tx>
          <c:spPr>
            <a:solidFill>
              <a:srgbClr val="FF0000"/>
            </a:solidFill>
          </c:spPr>
          <c:invertIfNegative val="0"/>
          <c:dLbls>
            <c:delete val="1"/>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General</c:formatCode>
                <c:ptCount val="6"/>
                <c:pt idx="0">
                  <c:v>497</c:v>
                </c:pt>
                <c:pt idx="1">
                  <c:v>502</c:v>
                </c:pt>
                <c:pt idx="2">
                  <c:v>425</c:v>
                </c:pt>
                <c:pt idx="3">
                  <c:v>449</c:v>
                </c:pt>
                <c:pt idx="4">
                  <c:v>570</c:v>
                </c:pt>
                <c:pt idx="5">
                  <c:v>476</c:v>
                </c:pt>
              </c:numCache>
            </c:numRef>
          </c:val>
        </c:ser>
        <c:dLbls>
          <c:dLblPos val="ctr"/>
          <c:showLegendKey val="0"/>
          <c:showVal val="1"/>
          <c:showCatName val="0"/>
          <c:showSerName val="0"/>
          <c:showPercent val="0"/>
          <c:showBubbleSize val="0"/>
        </c:dLbls>
        <c:gapWidth val="150"/>
        <c:overlap val="100"/>
        <c:axId val="170030208"/>
        <c:axId val="170031744"/>
      </c:barChart>
      <c:catAx>
        <c:axId val="170030208"/>
        <c:scaling>
          <c:orientation val="minMax"/>
        </c:scaling>
        <c:delete val="0"/>
        <c:axPos val="b"/>
        <c:numFmt formatCode="General" sourceLinked="1"/>
        <c:majorTickMark val="out"/>
        <c:minorTickMark val="none"/>
        <c:tickLblPos val="nextTo"/>
        <c:crossAx val="170031744"/>
        <c:crosses val="autoZero"/>
        <c:auto val="1"/>
        <c:lblAlgn val="ctr"/>
        <c:lblOffset val="100"/>
        <c:noMultiLvlLbl val="0"/>
      </c:catAx>
      <c:valAx>
        <c:axId val="170031744"/>
        <c:scaling>
          <c:orientation val="minMax"/>
          <c:max val="50000"/>
        </c:scaling>
        <c:delete val="0"/>
        <c:axPos val="l"/>
        <c:numFmt formatCode="#,##0" sourceLinked="0"/>
        <c:majorTickMark val="out"/>
        <c:minorTickMark val="none"/>
        <c:tickLblPos val="nextTo"/>
        <c:crossAx val="170030208"/>
        <c:crosses val="autoZero"/>
        <c:crossBetween val="between"/>
        <c:majorUnit val="10000"/>
      </c:valAx>
    </c:plotArea>
    <c:legend>
      <c:legendPos val="r"/>
      <c:layout>
        <c:manualLayout>
          <c:xMode val="edge"/>
          <c:yMode val="edge"/>
          <c:x val="0.74757145039440065"/>
          <c:y val="7.0900230618154078E-2"/>
          <c:w val="0.24474422804245854"/>
          <c:h val="0.20573548096907193"/>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898676132759443E-2"/>
          <c:y val="0.12006510410752125"/>
          <c:w val="0.61909966992914767"/>
          <c:h val="0.77151585020151048"/>
        </c:manualLayout>
      </c:layout>
      <c:barChart>
        <c:barDir val="col"/>
        <c:grouping val="stacked"/>
        <c:varyColors val="0"/>
        <c:ser>
          <c:idx val="1"/>
          <c:order val="0"/>
          <c:tx>
            <c:strRef>
              <c:f>גיליון1!$A$2</c:f>
              <c:strCache>
                <c:ptCount val="1"/>
                <c:pt idx="0">
                  <c:v>נחל הקישון</c:v>
                </c:pt>
              </c:strCache>
            </c:strRef>
          </c:tx>
          <c:spPr>
            <a:solidFill>
              <a:schemeClr val="accent6">
                <a:lumMod val="75000"/>
              </a:schemeClr>
            </a:solidFill>
          </c:spPr>
          <c:invertIfNegative val="0"/>
          <c:cat>
            <c:strRef>
              <c:f>גיליון1!$B$1:$F$1</c:f>
              <c:strCache>
                <c:ptCount val="5"/>
                <c:pt idx="0">
                  <c:v>2013</c:v>
                </c:pt>
                <c:pt idx="1">
                  <c:v>2014</c:v>
                </c:pt>
                <c:pt idx="2">
                  <c:v>2015</c:v>
                </c:pt>
                <c:pt idx="3">
                  <c:v>2016</c:v>
                </c:pt>
                <c:pt idx="4">
                  <c:v>2017</c:v>
                </c:pt>
              </c:strCache>
            </c:strRef>
          </c:cat>
          <c:val>
            <c:numRef>
              <c:f>גיליון1!$B$2:$F$2</c:f>
              <c:numCache>
                <c:formatCode>General</c:formatCode>
                <c:ptCount val="5"/>
                <c:pt idx="0" formatCode="0">
                  <c:v>75.7</c:v>
                </c:pt>
                <c:pt idx="1">
                  <c:v>61.1</c:v>
                </c:pt>
                <c:pt idx="2">
                  <c:v>71.099999999999994</c:v>
                </c:pt>
                <c:pt idx="3" formatCode="0">
                  <c:v>61</c:v>
                </c:pt>
                <c:pt idx="4">
                  <c:v>7.5</c:v>
                </c:pt>
              </c:numCache>
            </c:numRef>
          </c:val>
        </c:ser>
        <c:ser>
          <c:idx val="2"/>
          <c:order val="1"/>
          <c:tx>
            <c:strRef>
              <c:f>גיליון1!$A$3</c:f>
              <c:strCache>
                <c:ptCount val="1"/>
                <c:pt idx="0">
                  <c:v>נחל שורק</c:v>
                </c:pt>
              </c:strCache>
            </c:strRef>
          </c:tx>
          <c:invertIfNegative val="0"/>
          <c:cat>
            <c:strRef>
              <c:f>גיליון1!$B$1:$F$1</c:f>
              <c:strCache>
                <c:ptCount val="5"/>
                <c:pt idx="0">
                  <c:v>2013</c:v>
                </c:pt>
                <c:pt idx="1">
                  <c:v>2014</c:v>
                </c:pt>
                <c:pt idx="2">
                  <c:v>2015</c:v>
                </c:pt>
                <c:pt idx="3">
                  <c:v>2016</c:v>
                </c:pt>
                <c:pt idx="4">
                  <c:v>2017</c:v>
                </c:pt>
              </c:strCache>
            </c:strRef>
          </c:cat>
          <c:val>
            <c:numRef>
              <c:f>גיליון1!$B$3:$F$3</c:f>
              <c:numCache>
                <c:formatCode>General</c:formatCode>
                <c:ptCount val="5"/>
                <c:pt idx="0" formatCode="0">
                  <c:v>21.3</c:v>
                </c:pt>
                <c:pt idx="1">
                  <c:v>17.5</c:v>
                </c:pt>
                <c:pt idx="2">
                  <c:v>15.7</c:v>
                </c:pt>
                <c:pt idx="3">
                  <c:v>16.100000000000001</c:v>
                </c:pt>
                <c:pt idx="4">
                  <c:v>17.7</c:v>
                </c:pt>
              </c:numCache>
            </c:numRef>
          </c:val>
        </c:ser>
        <c:ser>
          <c:idx val="0"/>
          <c:order val="2"/>
          <c:tx>
            <c:strRef>
              <c:f>גיליון1!$A$4</c:f>
              <c:strCache>
                <c:ptCount val="1"/>
                <c:pt idx="0">
                  <c:v>נחל חרוד</c:v>
                </c:pt>
              </c:strCache>
            </c:strRef>
          </c:tx>
          <c:invertIfNegative val="0"/>
          <c:cat>
            <c:strRef>
              <c:f>גיליון1!$B$1:$F$1</c:f>
              <c:strCache>
                <c:ptCount val="5"/>
                <c:pt idx="0">
                  <c:v>2013</c:v>
                </c:pt>
                <c:pt idx="1">
                  <c:v>2014</c:v>
                </c:pt>
                <c:pt idx="2">
                  <c:v>2015</c:v>
                </c:pt>
                <c:pt idx="3">
                  <c:v>2016</c:v>
                </c:pt>
                <c:pt idx="4">
                  <c:v>2017</c:v>
                </c:pt>
              </c:strCache>
            </c:strRef>
          </c:cat>
          <c:val>
            <c:numRef>
              <c:f>גיליון1!$B$4:$F$4</c:f>
              <c:numCache>
                <c:formatCode>0</c:formatCode>
                <c:ptCount val="5"/>
                <c:pt idx="0">
                  <c:v>26.5</c:v>
                </c:pt>
                <c:pt idx="1">
                  <c:v>37</c:v>
                </c:pt>
                <c:pt idx="2" formatCode="General">
                  <c:v>34.700000000000003</c:v>
                </c:pt>
                <c:pt idx="3" formatCode="General">
                  <c:v>21</c:v>
                </c:pt>
                <c:pt idx="4" formatCode="General">
                  <c:v>23.6</c:v>
                </c:pt>
              </c:numCache>
            </c:numRef>
          </c:val>
        </c:ser>
        <c:ser>
          <c:idx val="3"/>
          <c:order val="3"/>
          <c:tx>
            <c:strRef>
              <c:f>גיליון1!$A$5</c:f>
              <c:strCache>
                <c:ptCount val="1"/>
                <c:pt idx="0">
                  <c:v>נחל הירקון</c:v>
                </c:pt>
              </c:strCache>
            </c:strRef>
          </c:tx>
          <c:invertIfNegative val="0"/>
          <c:cat>
            <c:strRef>
              <c:f>גיליון1!$B$1:$F$1</c:f>
              <c:strCache>
                <c:ptCount val="5"/>
                <c:pt idx="0">
                  <c:v>2013</c:v>
                </c:pt>
                <c:pt idx="1">
                  <c:v>2014</c:v>
                </c:pt>
                <c:pt idx="2">
                  <c:v>2015</c:v>
                </c:pt>
                <c:pt idx="3">
                  <c:v>2016</c:v>
                </c:pt>
                <c:pt idx="4">
                  <c:v>2017</c:v>
                </c:pt>
              </c:strCache>
            </c:strRef>
          </c:cat>
          <c:val>
            <c:numRef>
              <c:f>גיליון1!$B$5:$F$5</c:f>
              <c:numCache>
                <c:formatCode>General</c:formatCode>
                <c:ptCount val="5"/>
                <c:pt idx="0" formatCode="0">
                  <c:v>4.3</c:v>
                </c:pt>
                <c:pt idx="1">
                  <c:v>4.7</c:v>
                </c:pt>
                <c:pt idx="2">
                  <c:v>3.5</c:v>
                </c:pt>
                <c:pt idx="3">
                  <c:v>3.6</c:v>
                </c:pt>
                <c:pt idx="4">
                  <c:v>3.7</c:v>
                </c:pt>
              </c:numCache>
            </c:numRef>
          </c:val>
        </c:ser>
        <c:ser>
          <c:idx val="4"/>
          <c:order val="4"/>
          <c:tx>
            <c:strRef>
              <c:f>גיליון1!$A$6</c:f>
              <c:strCache>
                <c:ptCount val="1"/>
                <c:pt idx="0">
                  <c:v>כל השאר</c:v>
                </c:pt>
              </c:strCache>
            </c:strRef>
          </c:tx>
          <c:invertIfNegative val="0"/>
          <c:cat>
            <c:strRef>
              <c:f>גיליון1!$B$1:$F$1</c:f>
              <c:strCache>
                <c:ptCount val="5"/>
                <c:pt idx="0">
                  <c:v>2013</c:v>
                </c:pt>
                <c:pt idx="1">
                  <c:v>2014</c:v>
                </c:pt>
                <c:pt idx="2">
                  <c:v>2015</c:v>
                </c:pt>
                <c:pt idx="3">
                  <c:v>2016</c:v>
                </c:pt>
                <c:pt idx="4">
                  <c:v>2017</c:v>
                </c:pt>
              </c:strCache>
            </c:strRef>
          </c:cat>
          <c:val>
            <c:numRef>
              <c:f>גיליון1!$B$6:$F$6</c:f>
              <c:numCache>
                <c:formatCode>General</c:formatCode>
                <c:ptCount val="5"/>
                <c:pt idx="0" formatCode="0">
                  <c:v>9</c:v>
                </c:pt>
                <c:pt idx="1">
                  <c:v>4</c:v>
                </c:pt>
                <c:pt idx="2">
                  <c:v>9.3000000000000007</c:v>
                </c:pt>
                <c:pt idx="3">
                  <c:v>10.9</c:v>
                </c:pt>
                <c:pt idx="4">
                  <c:v>8</c:v>
                </c:pt>
              </c:numCache>
            </c:numRef>
          </c:val>
        </c:ser>
        <c:dLbls>
          <c:showLegendKey val="0"/>
          <c:showVal val="0"/>
          <c:showCatName val="0"/>
          <c:showSerName val="0"/>
          <c:showPercent val="0"/>
          <c:showBubbleSize val="0"/>
        </c:dLbls>
        <c:gapWidth val="150"/>
        <c:overlap val="100"/>
        <c:axId val="169735296"/>
        <c:axId val="169736832"/>
      </c:barChart>
      <c:catAx>
        <c:axId val="169735296"/>
        <c:scaling>
          <c:orientation val="minMax"/>
        </c:scaling>
        <c:delete val="0"/>
        <c:axPos val="b"/>
        <c:numFmt formatCode="General" sourceLinked="1"/>
        <c:majorTickMark val="out"/>
        <c:minorTickMark val="none"/>
        <c:tickLblPos val="nextTo"/>
        <c:txPr>
          <a:bodyPr rot="0" vert="horz"/>
          <a:lstStyle/>
          <a:p>
            <a:pPr>
              <a:defRPr/>
            </a:pPr>
            <a:endParaRPr lang="he-IL"/>
          </a:p>
        </c:txPr>
        <c:crossAx val="169736832"/>
        <c:crosses val="autoZero"/>
        <c:auto val="1"/>
        <c:lblAlgn val="ctr"/>
        <c:lblOffset val="100"/>
        <c:noMultiLvlLbl val="0"/>
      </c:catAx>
      <c:valAx>
        <c:axId val="169736832"/>
        <c:scaling>
          <c:orientation val="minMax"/>
        </c:scaling>
        <c:delete val="0"/>
        <c:axPos val="l"/>
        <c:numFmt formatCode="#,##0" sourceLinked="0"/>
        <c:majorTickMark val="out"/>
        <c:minorTickMark val="none"/>
        <c:tickLblPos val="nextTo"/>
        <c:crossAx val="169735296"/>
        <c:crosses val="autoZero"/>
        <c:crossBetween val="between"/>
      </c:valAx>
    </c:plotArea>
    <c:legend>
      <c:legendPos val="r"/>
      <c:layout>
        <c:manualLayout>
          <c:xMode val="edge"/>
          <c:yMode val="edge"/>
          <c:x val="0.76501065293820414"/>
          <c:y val="0.14359352390455191"/>
          <c:w val="0.18778133074819645"/>
          <c:h val="0.49833696494997887"/>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9593568126406519E-2"/>
          <c:y val="5.3268306105523147E-2"/>
          <c:w val="0.62523899460906462"/>
          <c:h val="0.84197944414444903"/>
        </c:manualLayout>
      </c:layout>
      <c:barChart>
        <c:barDir val="col"/>
        <c:grouping val="stacked"/>
        <c:varyColors val="0"/>
        <c:ser>
          <c:idx val="2"/>
          <c:order val="0"/>
          <c:tx>
            <c:strRef>
              <c:f>גיליון1!$A$2</c:f>
              <c:strCache>
                <c:ptCount val="1"/>
                <c:pt idx="0">
                  <c:v>מקור מים (נחל)</c:v>
                </c:pt>
              </c:strCache>
            </c:strRef>
          </c:tx>
          <c:spPr>
            <a:solidFill>
              <a:schemeClr val="tx2"/>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General</c:formatCode>
                <c:ptCount val="6"/>
                <c:pt idx="0">
                  <c:v>482</c:v>
                </c:pt>
                <c:pt idx="1">
                  <c:v>1364</c:v>
                </c:pt>
                <c:pt idx="2">
                  <c:v>789</c:v>
                </c:pt>
                <c:pt idx="3">
                  <c:v>564</c:v>
                </c:pt>
                <c:pt idx="4" formatCode="0">
                  <c:v>912</c:v>
                </c:pt>
                <c:pt idx="5">
                  <c:v>249</c:v>
                </c:pt>
              </c:numCache>
            </c:numRef>
          </c:val>
        </c:ser>
        <c:ser>
          <c:idx val="0"/>
          <c:order val="1"/>
          <c:tx>
            <c:strRef>
              <c:f>גיליון1!$A$3</c:f>
              <c:strCache>
                <c:ptCount val="1"/>
                <c:pt idx="0">
                  <c:v>אוויר</c:v>
                </c:pt>
              </c:strCache>
            </c:strRef>
          </c:tx>
          <c:spPr>
            <a:solidFill>
              <a:schemeClr val="tx2">
                <a:lumMod val="20000"/>
                <a:lumOff val="8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0</c:formatCode>
                <c:ptCount val="6"/>
                <c:pt idx="0" formatCode="General">
                  <c:v>41</c:v>
                </c:pt>
                <c:pt idx="1">
                  <c:v>398</c:v>
                </c:pt>
                <c:pt idx="2" formatCode="General">
                  <c:v>254</c:v>
                </c:pt>
                <c:pt idx="3" formatCode="General">
                  <c:v>728</c:v>
                </c:pt>
                <c:pt idx="4" formatCode="General">
                  <c:v>5473</c:v>
                </c:pt>
                <c:pt idx="5" formatCode="General">
                  <c:v>1043</c:v>
                </c:pt>
              </c:numCache>
            </c:numRef>
          </c:val>
        </c:ser>
        <c:ser>
          <c:idx val="1"/>
          <c:order val="2"/>
          <c:tx>
            <c:strRef>
              <c:f>גיליון1!$A$4</c:f>
              <c:strCache>
                <c:ptCount val="1"/>
                <c:pt idx="0">
                  <c:v>קרקע</c:v>
                </c:pt>
              </c:strCache>
            </c:strRef>
          </c:tx>
          <c:spPr>
            <a:solidFill>
              <a:srgbClr val="FFC000"/>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גיליון1!$B$4:$G$4</c:f>
              <c:numCache>
                <c:formatCode>0</c:formatCode>
                <c:ptCount val="6"/>
                <c:pt idx="0" formatCode="General">
                  <c:v>57</c:v>
                </c:pt>
                <c:pt idx="1">
                  <c:v>70</c:v>
                </c:pt>
                <c:pt idx="2" formatCode="General">
                  <c:v>104</c:v>
                </c:pt>
                <c:pt idx="3" formatCode="General">
                  <c:v>7</c:v>
                </c:pt>
                <c:pt idx="4" formatCode="General">
                  <c:v>11</c:v>
                </c:pt>
                <c:pt idx="5" formatCode="General">
                  <c:v>2718</c:v>
                </c:pt>
              </c:numCache>
            </c:numRef>
          </c:val>
        </c:ser>
        <c:ser>
          <c:idx val="3"/>
          <c:order val="3"/>
          <c:tx>
            <c:strRef>
              <c:f>גיליון1!$A$5</c:f>
              <c:strCache>
                <c:ptCount val="1"/>
                <c:pt idx="0">
                  <c:v>שפכים וים</c:v>
                </c:pt>
              </c:strCache>
            </c:strRef>
          </c:tx>
          <c:spPr>
            <a:solidFill>
              <a:schemeClr val="accent3">
                <a:lumMod val="75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גיליון1!$B$5:$G$5</c:f>
              <c:numCache>
                <c:formatCode>0</c:formatCode>
                <c:ptCount val="6"/>
                <c:pt idx="0" formatCode="General">
                  <c:v>185</c:v>
                </c:pt>
                <c:pt idx="1">
                  <c:v>264</c:v>
                </c:pt>
                <c:pt idx="2" formatCode="General">
                  <c:v>175</c:v>
                </c:pt>
                <c:pt idx="3" formatCode="General">
                  <c:v>97</c:v>
                </c:pt>
                <c:pt idx="4" formatCode="General">
                  <c:v>34</c:v>
                </c:pt>
                <c:pt idx="5" formatCode="General">
                  <c:v>191</c:v>
                </c:pt>
              </c:numCache>
            </c:numRef>
          </c:val>
        </c:ser>
        <c:dLbls>
          <c:showLegendKey val="0"/>
          <c:showVal val="0"/>
          <c:showCatName val="0"/>
          <c:showSerName val="0"/>
          <c:showPercent val="0"/>
          <c:showBubbleSize val="0"/>
        </c:dLbls>
        <c:gapWidth val="150"/>
        <c:overlap val="100"/>
        <c:axId val="169792256"/>
        <c:axId val="169793792"/>
      </c:barChart>
      <c:catAx>
        <c:axId val="169792256"/>
        <c:scaling>
          <c:orientation val="minMax"/>
        </c:scaling>
        <c:delete val="0"/>
        <c:axPos val="b"/>
        <c:numFmt formatCode="General" sourceLinked="1"/>
        <c:majorTickMark val="out"/>
        <c:minorTickMark val="none"/>
        <c:tickLblPos val="nextTo"/>
        <c:txPr>
          <a:bodyPr rot="0" vert="horz"/>
          <a:lstStyle/>
          <a:p>
            <a:pPr>
              <a:defRPr/>
            </a:pPr>
            <a:endParaRPr lang="he-IL"/>
          </a:p>
        </c:txPr>
        <c:crossAx val="169793792"/>
        <c:crosses val="autoZero"/>
        <c:auto val="1"/>
        <c:lblAlgn val="ctr"/>
        <c:lblOffset val="100"/>
        <c:noMultiLvlLbl val="0"/>
      </c:catAx>
      <c:valAx>
        <c:axId val="169793792"/>
        <c:scaling>
          <c:orientation val="minMax"/>
          <c:max val="7000"/>
          <c:min val="0"/>
        </c:scaling>
        <c:delete val="0"/>
        <c:axPos val="l"/>
        <c:numFmt formatCode="#,##0" sourceLinked="0"/>
        <c:majorTickMark val="out"/>
        <c:minorTickMark val="none"/>
        <c:tickLblPos val="nextTo"/>
        <c:crossAx val="169792256"/>
        <c:crosses val="autoZero"/>
        <c:crossBetween val="between"/>
        <c:majorUnit val="2000"/>
      </c:valAx>
      <c:spPr>
        <a:noFill/>
        <a:ln w="25400">
          <a:noFill/>
        </a:ln>
      </c:spPr>
    </c:plotArea>
    <c:legend>
      <c:legendPos val="r"/>
      <c:layout>
        <c:manualLayout>
          <c:xMode val="edge"/>
          <c:yMode val="edge"/>
          <c:x val="0.74430743015906997"/>
          <c:y val="0.26628399313656503"/>
          <c:w val="0.21184886412801468"/>
          <c:h val="0.47299559308225014"/>
        </c:manualLayout>
      </c:layout>
      <c:overlay val="0"/>
    </c:legend>
    <c:plotVisOnly val="1"/>
    <c:dispBlanksAs val="gap"/>
    <c:showDLblsOverMax val="0"/>
  </c:chart>
  <c:txPr>
    <a:bodyPr/>
    <a:lstStyle/>
    <a:p>
      <a:pPr>
        <a:defRPr sz="2000"/>
      </a:pPr>
      <a:endParaRPr lang="he-I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7800381014131396E-2"/>
          <c:y val="7.2508560556763538E-2"/>
          <c:w val="0.64106378890505789"/>
          <c:h val="0.7896894898388197"/>
        </c:manualLayout>
      </c:layout>
      <c:barChart>
        <c:barDir val="col"/>
        <c:grouping val="stacked"/>
        <c:varyColors val="0"/>
        <c:ser>
          <c:idx val="0"/>
          <c:order val="0"/>
          <c:tx>
            <c:strRef>
              <c:f>גיליון1!$B$1</c:f>
              <c:strCache>
                <c:ptCount val="1"/>
                <c:pt idx="0">
                  <c:v>הטמנה וסילוק אחר</c:v>
                </c:pt>
              </c:strCache>
            </c:strRef>
          </c:tx>
          <c:spPr>
            <a:solidFill>
              <a:schemeClr val="tx2">
                <a:lumMod val="40000"/>
                <a:lumOff val="60000"/>
              </a:schemeClr>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General</c:formatCode>
                <c:ptCount val="6"/>
                <c:pt idx="0">
                  <c:v>193</c:v>
                </c:pt>
                <c:pt idx="1">
                  <c:v>235</c:v>
                </c:pt>
                <c:pt idx="2">
                  <c:v>217</c:v>
                </c:pt>
                <c:pt idx="3">
                  <c:v>199</c:v>
                </c:pt>
                <c:pt idx="4">
                  <c:v>203</c:v>
                </c:pt>
                <c:pt idx="5">
                  <c:v>216</c:v>
                </c:pt>
              </c:numCache>
            </c:numRef>
          </c:val>
          <c:extLst xmlns:c16r2="http://schemas.microsoft.com/office/drawing/2015/06/chart">
            <c:ext xmlns:c16="http://schemas.microsoft.com/office/drawing/2014/chart" uri="{C3380CC4-5D6E-409C-BE32-E72D297353CC}">
              <c16:uniqueId val="{00000000-95B4-499D-9AE0-19CF3B9DE85D}"/>
            </c:ext>
          </c:extLst>
        </c:ser>
        <c:ser>
          <c:idx val="1"/>
          <c:order val="1"/>
          <c:tx>
            <c:strRef>
              <c:f>גיליון1!$C$1</c:f>
              <c:strCache>
                <c:ptCount val="1"/>
                <c:pt idx="0">
                  <c:v>מחזור, השבה, שימוש חוזר</c:v>
                </c:pt>
              </c:strCache>
            </c:strRef>
          </c:tx>
          <c:spPr>
            <a:solidFill>
              <a:srgbClr val="92D050"/>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General</c:formatCode>
                <c:ptCount val="6"/>
                <c:pt idx="0">
                  <c:v>106</c:v>
                </c:pt>
                <c:pt idx="1">
                  <c:v>82</c:v>
                </c:pt>
                <c:pt idx="2">
                  <c:v>108</c:v>
                </c:pt>
                <c:pt idx="3">
                  <c:v>112</c:v>
                </c:pt>
                <c:pt idx="4">
                  <c:v>95</c:v>
                </c:pt>
                <c:pt idx="5">
                  <c:v>106</c:v>
                </c:pt>
              </c:numCache>
            </c:numRef>
          </c:val>
          <c:extLst xmlns:c16r2="http://schemas.microsoft.com/office/drawing/2015/06/chart">
            <c:ext xmlns:c16="http://schemas.microsoft.com/office/drawing/2014/chart" uri="{C3380CC4-5D6E-409C-BE32-E72D297353CC}">
              <c16:uniqueId val="{00000001-95B4-499D-9AE0-19CF3B9DE85D}"/>
            </c:ext>
          </c:extLst>
        </c:ser>
        <c:dLbls>
          <c:showLegendKey val="0"/>
          <c:showVal val="1"/>
          <c:showCatName val="0"/>
          <c:showSerName val="0"/>
          <c:showPercent val="0"/>
          <c:showBubbleSize val="0"/>
        </c:dLbls>
        <c:gapWidth val="150"/>
        <c:overlap val="100"/>
        <c:axId val="168890752"/>
        <c:axId val="168892288"/>
      </c:barChart>
      <c:catAx>
        <c:axId val="168890752"/>
        <c:scaling>
          <c:orientation val="minMax"/>
        </c:scaling>
        <c:delete val="0"/>
        <c:axPos val="b"/>
        <c:numFmt formatCode="General" sourceLinked="1"/>
        <c:majorTickMark val="out"/>
        <c:minorTickMark val="none"/>
        <c:tickLblPos val="nextTo"/>
        <c:crossAx val="168892288"/>
        <c:crosses val="autoZero"/>
        <c:auto val="1"/>
        <c:lblAlgn val="ctr"/>
        <c:lblOffset val="100"/>
        <c:noMultiLvlLbl val="0"/>
      </c:catAx>
      <c:valAx>
        <c:axId val="168892288"/>
        <c:scaling>
          <c:orientation val="minMax"/>
        </c:scaling>
        <c:delete val="1"/>
        <c:axPos val="l"/>
        <c:numFmt formatCode="General" sourceLinked="1"/>
        <c:majorTickMark val="out"/>
        <c:minorTickMark val="none"/>
        <c:tickLblPos val="none"/>
        <c:crossAx val="168890752"/>
        <c:crosses val="autoZero"/>
        <c:crossBetween val="between"/>
      </c:valAx>
    </c:plotArea>
    <c:legend>
      <c:legendPos val="r"/>
      <c:layout>
        <c:manualLayout>
          <c:xMode val="edge"/>
          <c:yMode val="edge"/>
          <c:x val="0.76904285225138924"/>
          <c:y val="0.25277399733362965"/>
          <c:w val="0.22154721879718281"/>
          <c:h val="0.37236239624168743"/>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800381014131396E-2"/>
          <c:y val="7.2508560556763538E-2"/>
          <c:w val="0.64106378890505789"/>
          <c:h val="0.7896894898388197"/>
        </c:manualLayout>
      </c:layout>
      <c:barChart>
        <c:barDir val="col"/>
        <c:grouping val="stacked"/>
        <c:varyColors val="0"/>
        <c:ser>
          <c:idx val="0"/>
          <c:order val="0"/>
          <c:tx>
            <c:strRef>
              <c:f>גיליון1!$B$1</c:f>
              <c:strCache>
                <c:ptCount val="1"/>
                <c:pt idx="0">
                  <c:v>הטמנה וסילוק אחר</c:v>
                </c:pt>
              </c:strCache>
            </c:strRef>
          </c:tx>
          <c:spPr>
            <a:solidFill>
              <a:schemeClr val="tx2">
                <a:lumMod val="40000"/>
                <a:lumOff val="60000"/>
              </a:schemeClr>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General</c:formatCode>
                <c:ptCount val="6"/>
                <c:pt idx="0">
                  <c:v>374</c:v>
                </c:pt>
                <c:pt idx="1">
                  <c:v>443</c:v>
                </c:pt>
                <c:pt idx="2">
                  <c:v>452</c:v>
                </c:pt>
                <c:pt idx="3">
                  <c:v>379</c:v>
                </c:pt>
                <c:pt idx="4">
                  <c:v>421</c:v>
                </c:pt>
                <c:pt idx="5">
                  <c:v>427</c:v>
                </c:pt>
              </c:numCache>
            </c:numRef>
          </c:val>
          <c:extLst xmlns:c16r2="http://schemas.microsoft.com/office/drawing/2015/06/chart">
            <c:ext xmlns:c16="http://schemas.microsoft.com/office/drawing/2014/chart" uri="{C3380CC4-5D6E-409C-BE32-E72D297353CC}">
              <c16:uniqueId val="{00000000-95B4-499D-9AE0-19CF3B9DE85D}"/>
            </c:ext>
          </c:extLst>
        </c:ser>
        <c:ser>
          <c:idx val="1"/>
          <c:order val="1"/>
          <c:tx>
            <c:strRef>
              <c:f>גיליון1!$C$1</c:f>
              <c:strCache>
                <c:ptCount val="1"/>
                <c:pt idx="0">
                  <c:v>מחזור, השבה, שימוש חוזר</c:v>
                </c:pt>
              </c:strCache>
            </c:strRef>
          </c:tx>
          <c:spPr>
            <a:solidFill>
              <a:srgbClr val="92D050"/>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General</c:formatCode>
                <c:ptCount val="6"/>
                <c:pt idx="0">
                  <c:v>481</c:v>
                </c:pt>
                <c:pt idx="1">
                  <c:v>527</c:v>
                </c:pt>
                <c:pt idx="2">
                  <c:v>499</c:v>
                </c:pt>
                <c:pt idx="3">
                  <c:v>592</c:v>
                </c:pt>
                <c:pt idx="4">
                  <c:v>509</c:v>
                </c:pt>
                <c:pt idx="5">
                  <c:v>460</c:v>
                </c:pt>
              </c:numCache>
            </c:numRef>
          </c:val>
          <c:extLst xmlns:c16r2="http://schemas.microsoft.com/office/drawing/2015/06/chart">
            <c:ext xmlns:c16="http://schemas.microsoft.com/office/drawing/2014/chart" uri="{C3380CC4-5D6E-409C-BE32-E72D297353CC}">
              <c16:uniqueId val="{00000001-95B4-499D-9AE0-19CF3B9DE85D}"/>
            </c:ext>
          </c:extLst>
        </c:ser>
        <c:dLbls>
          <c:showLegendKey val="0"/>
          <c:showVal val="1"/>
          <c:showCatName val="0"/>
          <c:showSerName val="0"/>
          <c:showPercent val="0"/>
          <c:showBubbleSize val="0"/>
        </c:dLbls>
        <c:gapWidth val="150"/>
        <c:overlap val="100"/>
        <c:axId val="169011840"/>
        <c:axId val="169013632"/>
      </c:barChart>
      <c:catAx>
        <c:axId val="169011840"/>
        <c:scaling>
          <c:orientation val="minMax"/>
        </c:scaling>
        <c:delete val="0"/>
        <c:axPos val="b"/>
        <c:numFmt formatCode="General" sourceLinked="1"/>
        <c:majorTickMark val="out"/>
        <c:minorTickMark val="none"/>
        <c:tickLblPos val="nextTo"/>
        <c:crossAx val="169013632"/>
        <c:crosses val="autoZero"/>
        <c:auto val="1"/>
        <c:lblAlgn val="ctr"/>
        <c:lblOffset val="100"/>
        <c:noMultiLvlLbl val="0"/>
      </c:catAx>
      <c:valAx>
        <c:axId val="169013632"/>
        <c:scaling>
          <c:orientation val="minMax"/>
        </c:scaling>
        <c:delete val="1"/>
        <c:axPos val="l"/>
        <c:numFmt formatCode="General" sourceLinked="1"/>
        <c:majorTickMark val="out"/>
        <c:minorTickMark val="none"/>
        <c:tickLblPos val="none"/>
        <c:crossAx val="169011840"/>
        <c:crosses val="autoZero"/>
        <c:crossBetween val="between"/>
      </c:valAx>
    </c:plotArea>
    <c:legend>
      <c:legendPos val="r"/>
      <c:layout>
        <c:manualLayout>
          <c:xMode val="edge"/>
          <c:yMode val="edge"/>
          <c:x val="0.76904285225138924"/>
          <c:y val="0.25277399733362965"/>
          <c:w val="0.22154721879718281"/>
          <c:h val="0.37236239624168743"/>
        </c:manualLayout>
      </c:layout>
      <c:overlay val="0"/>
    </c:legend>
    <c:plotVisOnly val="1"/>
    <c:dispBlanksAs val="gap"/>
    <c:showDLblsOverMax val="0"/>
  </c:chart>
  <c:txPr>
    <a:bodyPr/>
    <a:lstStyle/>
    <a:p>
      <a:pPr>
        <a:defRPr sz="1800"/>
      </a:pPr>
      <a:endParaRPr lang="he-IL"/>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2.9220978651944656E-2"/>
          <c:y val="0.35870661502525203"/>
          <c:w val="0.93660943357714777"/>
          <c:h val="0.52712905597091542"/>
        </c:manualLayout>
      </c:layout>
      <c:barChart>
        <c:barDir val="col"/>
        <c:grouping val="stacked"/>
        <c:varyColors val="0"/>
        <c:ser>
          <c:idx val="0"/>
          <c:order val="0"/>
          <c:tx>
            <c:strRef>
              <c:f>גיליון1!$B$1</c:f>
              <c:strCache>
                <c:ptCount val="1"/>
                <c:pt idx="0">
                  <c:v>הטמנה</c:v>
                </c:pt>
              </c:strCache>
            </c:strRef>
          </c:tx>
          <c:spPr>
            <a:solidFill>
              <a:schemeClr val="accent1">
                <a:lumMod val="40000"/>
                <a:lumOff val="60000"/>
              </a:schemeClr>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General</c:formatCode>
                <c:ptCount val="6"/>
                <c:pt idx="0">
                  <c:v>2395</c:v>
                </c:pt>
                <c:pt idx="1">
                  <c:v>2724</c:v>
                </c:pt>
                <c:pt idx="2">
                  <c:v>3083</c:v>
                </c:pt>
                <c:pt idx="3">
                  <c:v>3036</c:v>
                </c:pt>
                <c:pt idx="4">
                  <c:v>3109</c:v>
                </c:pt>
                <c:pt idx="5">
                  <c:v>3142</c:v>
                </c:pt>
              </c:numCache>
            </c:numRef>
          </c:val>
          <c:extLst xmlns:c16r2="http://schemas.microsoft.com/office/drawing/2015/06/chart">
            <c:ext xmlns:c16="http://schemas.microsoft.com/office/drawing/2014/chart" uri="{C3380CC4-5D6E-409C-BE32-E72D297353CC}">
              <c16:uniqueId val="{00000000-9687-4D3D-AF29-25FF6892D879}"/>
            </c:ext>
          </c:extLst>
        </c:ser>
        <c:ser>
          <c:idx val="1"/>
          <c:order val="1"/>
          <c:tx>
            <c:strRef>
              <c:f>גיליון1!$C$1</c:f>
              <c:strCache>
                <c:ptCount val="1"/>
                <c:pt idx="0">
                  <c:v>מחזור, השבה, שימוש חוזר</c:v>
                </c:pt>
              </c:strCache>
            </c:strRef>
          </c:tx>
          <c:spPr>
            <a:solidFill>
              <a:schemeClr val="accent3"/>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General</c:formatCode>
                <c:ptCount val="6"/>
                <c:pt idx="0">
                  <c:v>334</c:v>
                </c:pt>
                <c:pt idx="1">
                  <c:v>419</c:v>
                </c:pt>
                <c:pt idx="2">
                  <c:v>722</c:v>
                </c:pt>
                <c:pt idx="3">
                  <c:v>797</c:v>
                </c:pt>
                <c:pt idx="4">
                  <c:v>919</c:v>
                </c:pt>
                <c:pt idx="5">
                  <c:v>1128</c:v>
                </c:pt>
              </c:numCache>
            </c:numRef>
          </c:val>
          <c:extLst xmlns:c16r2="http://schemas.microsoft.com/office/drawing/2015/06/chart">
            <c:ext xmlns:c16="http://schemas.microsoft.com/office/drawing/2014/chart" uri="{C3380CC4-5D6E-409C-BE32-E72D297353CC}">
              <c16:uniqueId val="{00000001-9687-4D3D-AF29-25FF6892D879}"/>
            </c:ext>
          </c:extLst>
        </c:ser>
        <c:dLbls>
          <c:showLegendKey val="0"/>
          <c:showVal val="1"/>
          <c:showCatName val="0"/>
          <c:showSerName val="0"/>
          <c:showPercent val="0"/>
          <c:showBubbleSize val="0"/>
        </c:dLbls>
        <c:gapWidth val="150"/>
        <c:overlap val="100"/>
        <c:axId val="170618240"/>
        <c:axId val="170620032"/>
      </c:barChart>
      <c:catAx>
        <c:axId val="170618240"/>
        <c:scaling>
          <c:orientation val="minMax"/>
        </c:scaling>
        <c:delete val="0"/>
        <c:axPos val="b"/>
        <c:numFmt formatCode="General" sourceLinked="1"/>
        <c:majorTickMark val="out"/>
        <c:minorTickMark val="none"/>
        <c:tickLblPos val="nextTo"/>
        <c:crossAx val="170620032"/>
        <c:crosses val="autoZero"/>
        <c:auto val="1"/>
        <c:lblAlgn val="ctr"/>
        <c:lblOffset val="100"/>
        <c:noMultiLvlLbl val="0"/>
      </c:catAx>
      <c:valAx>
        <c:axId val="170620032"/>
        <c:scaling>
          <c:orientation val="minMax"/>
        </c:scaling>
        <c:delete val="1"/>
        <c:axPos val="l"/>
        <c:numFmt formatCode="#,##0" sourceLinked="0"/>
        <c:majorTickMark val="out"/>
        <c:minorTickMark val="none"/>
        <c:tickLblPos val="none"/>
        <c:crossAx val="170618240"/>
        <c:crosses val="autoZero"/>
        <c:crossBetween val="between"/>
      </c:valAx>
    </c:plotArea>
    <c:legend>
      <c:legendPos val="r"/>
      <c:layout>
        <c:manualLayout>
          <c:xMode val="edge"/>
          <c:yMode val="edge"/>
          <c:x val="1.1427129575514909E-2"/>
          <c:y val="0.1417529004713762"/>
          <c:w val="0.35118501742954611"/>
          <c:h val="0.13487509324360789"/>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00448172740361E-2"/>
          <c:y val="0"/>
          <c:w val="0.96073408264371807"/>
          <c:h val="0.8629364169094933"/>
        </c:manualLayout>
      </c:layout>
      <c:barChart>
        <c:barDir val="col"/>
        <c:grouping val="stacked"/>
        <c:varyColors val="0"/>
        <c:ser>
          <c:idx val="0"/>
          <c:order val="0"/>
          <c:tx>
            <c:strRef>
              <c:f>גיליון1!$B$1</c:f>
              <c:strCache>
                <c:ptCount val="1"/>
                <c:pt idx="0">
                  <c:v>הטמנה</c:v>
                </c:pt>
              </c:strCache>
            </c:strRef>
          </c:tx>
          <c:spPr>
            <a:solidFill>
              <a:schemeClr val="accent1">
                <a:lumMod val="40000"/>
                <a:lumOff val="60000"/>
              </a:schemeClr>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#,##0</c:formatCode>
                <c:ptCount val="6"/>
                <c:pt idx="0">
                  <c:v>193.99600000000001</c:v>
                </c:pt>
                <c:pt idx="1">
                  <c:v>164.99</c:v>
                </c:pt>
                <c:pt idx="2">
                  <c:v>128.90700000000001</c:v>
                </c:pt>
                <c:pt idx="3">
                  <c:v>213.27099999999999</c:v>
                </c:pt>
                <c:pt idx="4">
                  <c:v>393.815</c:v>
                </c:pt>
                <c:pt idx="5">
                  <c:v>708.09900000000005</c:v>
                </c:pt>
              </c:numCache>
            </c:numRef>
          </c:val>
          <c:extLst xmlns:c16r2="http://schemas.microsoft.com/office/drawing/2015/06/chart">
            <c:ext xmlns:c16="http://schemas.microsoft.com/office/drawing/2014/chart" uri="{C3380CC4-5D6E-409C-BE32-E72D297353CC}">
              <c16:uniqueId val="{00000000-351A-4098-88E8-2093CBFB9960}"/>
            </c:ext>
          </c:extLst>
        </c:ser>
        <c:ser>
          <c:idx val="1"/>
          <c:order val="1"/>
          <c:tx>
            <c:strRef>
              <c:f>גיליון1!$C$1</c:f>
              <c:strCache>
                <c:ptCount val="1"/>
                <c:pt idx="0">
                  <c:v>מחזור, השבה, שימוש חוזר</c:v>
                </c:pt>
              </c:strCache>
            </c:strRef>
          </c:tx>
          <c:spPr>
            <a:solidFill>
              <a:srgbClr val="92D050"/>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#,##0</c:formatCode>
                <c:ptCount val="6"/>
                <c:pt idx="0">
                  <c:v>841.80799999999999</c:v>
                </c:pt>
                <c:pt idx="1">
                  <c:v>811.21699999999998</c:v>
                </c:pt>
                <c:pt idx="2">
                  <c:v>1555.385</c:v>
                </c:pt>
                <c:pt idx="3">
                  <c:v>1610.962</c:v>
                </c:pt>
                <c:pt idx="4">
                  <c:v>2262.1390000000001</c:v>
                </c:pt>
                <c:pt idx="5">
                  <c:v>3048.172</c:v>
                </c:pt>
              </c:numCache>
            </c:numRef>
          </c:val>
          <c:extLst xmlns:c16r2="http://schemas.microsoft.com/office/drawing/2015/06/chart">
            <c:ext xmlns:c16="http://schemas.microsoft.com/office/drawing/2014/chart" uri="{C3380CC4-5D6E-409C-BE32-E72D297353CC}">
              <c16:uniqueId val="{00000001-351A-4098-88E8-2093CBFB9960}"/>
            </c:ext>
          </c:extLst>
        </c:ser>
        <c:dLbls>
          <c:showLegendKey val="0"/>
          <c:showVal val="1"/>
          <c:showCatName val="0"/>
          <c:showSerName val="0"/>
          <c:showPercent val="0"/>
          <c:showBubbleSize val="0"/>
        </c:dLbls>
        <c:gapWidth val="150"/>
        <c:overlap val="100"/>
        <c:axId val="170121088"/>
        <c:axId val="170122624"/>
      </c:barChart>
      <c:catAx>
        <c:axId val="170121088"/>
        <c:scaling>
          <c:orientation val="minMax"/>
        </c:scaling>
        <c:delete val="0"/>
        <c:axPos val="b"/>
        <c:numFmt formatCode="General" sourceLinked="1"/>
        <c:majorTickMark val="out"/>
        <c:minorTickMark val="none"/>
        <c:tickLblPos val="nextTo"/>
        <c:crossAx val="170122624"/>
        <c:crosses val="autoZero"/>
        <c:auto val="1"/>
        <c:lblAlgn val="ctr"/>
        <c:lblOffset val="100"/>
        <c:noMultiLvlLbl val="0"/>
      </c:catAx>
      <c:valAx>
        <c:axId val="170122624"/>
        <c:scaling>
          <c:orientation val="minMax"/>
        </c:scaling>
        <c:delete val="1"/>
        <c:axPos val="l"/>
        <c:numFmt formatCode="#,##0" sourceLinked="0"/>
        <c:majorTickMark val="out"/>
        <c:minorTickMark val="none"/>
        <c:tickLblPos val="none"/>
        <c:crossAx val="170121088"/>
        <c:crosses val="autoZero"/>
        <c:crossBetween val="between"/>
      </c:valAx>
    </c:plotArea>
    <c:legend>
      <c:legendPos val="r"/>
      <c:layout>
        <c:manualLayout>
          <c:xMode val="edge"/>
          <c:yMode val="edge"/>
          <c:x val="0.35308761170096142"/>
          <c:y val="0.13793012858657863"/>
          <c:w val="0.41488666942611091"/>
          <c:h val="0.22207362866055874"/>
        </c:manualLayout>
      </c:layout>
      <c:overlay val="0"/>
    </c:legend>
    <c:plotVisOnly val="1"/>
    <c:dispBlanksAs val="gap"/>
    <c:showDLblsOverMax val="0"/>
  </c:chart>
  <c:txPr>
    <a:bodyPr/>
    <a:lstStyle/>
    <a:p>
      <a:pPr>
        <a:defRPr sz="1800"/>
      </a:pPr>
      <a:endParaRPr lang="he-IL"/>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00448172740361E-2"/>
          <c:y val="0.11258405415938876"/>
          <c:w val="0.96073408264371807"/>
          <c:h val="0.75035245837540199"/>
        </c:manualLayout>
      </c:layout>
      <c:barChart>
        <c:barDir val="col"/>
        <c:grouping val="stacked"/>
        <c:varyColors val="0"/>
        <c:ser>
          <c:idx val="0"/>
          <c:order val="0"/>
          <c:tx>
            <c:strRef>
              <c:f>גיליון1!$B$1</c:f>
              <c:strCache>
                <c:ptCount val="1"/>
                <c:pt idx="0">
                  <c:v>הטמנה</c:v>
                </c:pt>
              </c:strCache>
            </c:strRef>
          </c:tx>
          <c:spPr>
            <a:solidFill>
              <a:schemeClr val="accent1">
                <a:lumMod val="40000"/>
                <a:lumOff val="60000"/>
              </a:schemeClr>
            </a:solidFill>
          </c:spPr>
          <c:invertIfNegative val="0"/>
          <c:dLbls>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General</c:formatCode>
                <c:ptCount val="6"/>
                <c:pt idx="0">
                  <c:v>26</c:v>
                </c:pt>
                <c:pt idx="1">
                  <c:v>64</c:v>
                </c:pt>
                <c:pt idx="2">
                  <c:v>50</c:v>
                </c:pt>
                <c:pt idx="3">
                  <c:v>112</c:v>
                </c:pt>
                <c:pt idx="4">
                  <c:v>191</c:v>
                </c:pt>
                <c:pt idx="5">
                  <c:v>115</c:v>
                </c:pt>
              </c:numCache>
            </c:numRef>
          </c:val>
          <c:extLst xmlns:c16r2="http://schemas.microsoft.com/office/drawing/2015/06/chart">
            <c:ext xmlns:c16="http://schemas.microsoft.com/office/drawing/2014/chart" uri="{C3380CC4-5D6E-409C-BE32-E72D297353CC}">
              <c16:uniqueId val="{00000000-351A-4098-88E8-2093CBFB9960}"/>
            </c:ext>
          </c:extLst>
        </c:ser>
        <c:ser>
          <c:idx val="1"/>
          <c:order val="1"/>
          <c:tx>
            <c:strRef>
              <c:f>גיליון1!$C$1</c:f>
              <c:strCache>
                <c:ptCount val="1"/>
                <c:pt idx="0">
                  <c:v>מחזור, השבה, שימוש חוזר</c:v>
                </c:pt>
              </c:strCache>
            </c:strRef>
          </c:tx>
          <c:spPr>
            <a:solidFill>
              <a:srgbClr val="92D050"/>
            </a:solidFill>
          </c:spPr>
          <c:invertIfNegative val="0"/>
          <c:dLbls>
            <c:dLbl>
              <c:idx val="0"/>
              <c:delete val="1"/>
            </c:dLbl>
            <c:numFmt formatCode="#,##0" sourceLinked="0"/>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General</c:formatCode>
                <c:ptCount val="6"/>
                <c:pt idx="0">
                  <c:v>4</c:v>
                </c:pt>
                <c:pt idx="1">
                  <c:v>7</c:v>
                </c:pt>
                <c:pt idx="2">
                  <c:v>82</c:v>
                </c:pt>
                <c:pt idx="3">
                  <c:v>111</c:v>
                </c:pt>
                <c:pt idx="4">
                  <c:v>171</c:v>
                </c:pt>
                <c:pt idx="5">
                  <c:v>257</c:v>
                </c:pt>
              </c:numCache>
            </c:numRef>
          </c:val>
          <c:extLst xmlns:c16r2="http://schemas.microsoft.com/office/drawing/2015/06/chart">
            <c:ext xmlns:c16="http://schemas.microsoft.com/office/drawing/2014/chart" uri="{C3380CC4-5D6E-409C-BE32-E72D297353CC}">
              <c16:uniqueId val="{00000001-351A-4098-88E8-2093CBFB9960}"/>
            </c:ext>
          </c:extLst>
        </c:ser>
        <c:dLbls>
          <c:showLegendKey val="0"/>
          <c:showVal val="1"/>
          <c:showCatName val="0"/>
          <c:showSerName val="0"/>
          <c:showPercent val="0"/>
          <c:showBubbleSize val="0"/>
        </c:dLbls>
        <c:gapWidth val="150"/>
        <c:overlap val="100"/>
        <c:axId val="170466688"/>
        <c:axId val="170472576"/>
      </c:barChart>
      <c:catAx>
        <c:axId val="170466688"/>
        <c:scaling>
          <c:orientation val="minMax"/>
        </c:scaling>
        <c:delete val="0"/>
        <c:axPos val="b"/>
        <c:numFmt formatCode="General" sourceLinked="1"/>
        <c:majorTickMark val="out"/>
        <c:minorTickMark val="none"/>
        <c:tickLblPos val="nextTo"/>
        <c:crossAx val="170472576"/>
        <c:crosses val="autoZero"/>
        <c:auto val="1"/>
        <c:lblAlgn val="ctr"/>
        <c:lblOffset val="100"/>
        <c:noMultiLvlLbl val="0"/>
      </c:catAx>
      <c:valAx>
        <c:axId val="170472576"/>
        <c:scaling>
          <c:orientation val="minMax"/>
        </c:scaling>
        <c:delete val="1"/>
        <c:axPos val="l"/>
        <c:numFmt formatCode="#,##0" sourceLinked="0"/>
        <c:majorTickMark val="out"/>
        <c:minorTickMark val="none"/>
        <c:tickLblPos val="none"/>
        <c:crossAx val="170466688"/>
        <c:crosses val="autoZero"/>
        <c:crossBetween val="between"/>
      </c:valAx>
    </c:plotArea>
    <c:legend>
      <c:legendPos val="r"/>
      <c:layout>
        <c:manualLayout>
          <c:xMode val="edge"/>
          <c:yMode val="edge"/>
          <c:x val="0.27348731163597356"/>
          <c:y val="0.11380487562406426"/>
          <c:w val="0.41488666942611091"/>
          <c:h val="0.22207362866055874"/>
        </c:manualLayout>
      </c:layout>
      <c:overlay val="0"/>
    </c:legend>
    <c:plotVisOnly val="1"/>
    <c:dispBlanksAs val="gap"/>
    <c:showDLblsOverMax val="0"/>
  </c:chart>
  <c:txPr>
    <a:bodyPr/>
    <a:lstStyle/>
    <a:p>
      <a:pPr>
        <a:defRPr sz="1800"/>
      </a:pPr>
      <a:endParaRPr lang="he-I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40931866580652"/>
          <c:y val="2.3924125028631942E-2"/>
          <c:w val="0.57876047872260428"/>
          <c:h val="0.92220070339340987"/>
        </c:manualLayout>
      </c:layout>
      <c:lineChart>
        <c:grouping val="standard"/>
        <c:varyColors val="0"/>
        <c:ser>
          <c:idx val="0"/>
          <c:order val="0"/>
          <c:tx>
            <c:strRef>
              <c:f>גיליון1!$A$2</c:f>
              <c:strCache>
                <c:ptCount val="1"/>
                <c:pt idx="0">
                  <c:v>תחמוצות חנקן</c:v>
                </c:pt>
              </c:strCache>
            </c:strRef>
          </c:tx>
          <c:marker>
            <c:symbol val="diamond"/>
            <c:size val="9"/>
          </c:marker>
          <c:cat>
            <c:strRef>
              <c:f>גיליון1!$B$1:$G$1</c:f>
              <c:strCache>
                <c:ptCount val="6"/>
                <c:pt idx="0">
                  <c:v>2012</c:v>
                </c:pt>
                <c:pt idx="1">
                  <c:v>2013</c:v>
                </c:pt>
                <c:pt idx="2">
                  <c:v>2014</c:v>
                </c:pt>
                <c:pt idx="3">
                  <c:v>2015</c:v>
                </c:pt>
                <c:pt idx="4">
                  <c:v>2016</c:v>
                </c:pt>
                <c:pt idx="5">
                  <c:v>2017</c:v>
                </c:pt>
              </c:strCache>
            </c:strRef>
          </c:cat>
          <c:val>
            <c:numRef>
              <c:f>גיליון1!$B$2:$G$2</c:f>
              <c:numCache>
                <c:formatCode>General</c:formatCode>
                <c:ptCount val="6"/>
                <c:pt idx="0">
                  <c:v>125613</c:v>
                </c:pt>
                <c:pt idx="1">
                  <c:v>106213</c:v>
                </c:pt>
                <c:pt idx="2">
                  <c:v>90471</c:v>
                </c:pt>
                <c:pt idx="3">
                  <c:v>84459</c:v>
                </c:pt>
                <c:pt idx="4">
                  <c:v>69624</c:v>
                </c:pt>
                <c:pt idx="5">
                  <c:v>63100</c:v>
                </c:pt>
              </c:numCache>
            </c:numRef>
          </c:val>
          <c:smooth val="0"/>
          <c:extLst xmlns:c16r2="http://schemas.microsoft.com/office/drawing/2015/06/chart">
            <c:ext xmlns:c16="http://schemas.microsoft.com/office/drawing/2014/chart" uri="{C3380CC4-5D6E-409C-BE32-E72D297353CC}">
              <c16:uniqueId val="{00000000-75D4-4284-9F90-81724BA7131D}"/>
            </c:ext>
          </c:extLst>
        </c:ser>
        <c:ser>
          <c:idx val="1"/>
          <c:order val="1"/>
          <c:tx>
            <c:strRef>
              <c:f>גיליון1!$A$3</c:f>
              <c:strCache>
                <c:ptCount val="1"/>
                <c:pt idx="0">
                  <c:v>תחמוצות גופרית</c:v>
                </c:pt>
              </c:strCache>
            </c:strRef>
          </c:tx>
          <c:marker>
            <c:symbol val="square"/>
            <c:size val="8"/>
          </c:marker>
          <c:cat>
            <c:strRef>
              <c:f>גיליון1!$B$1:$G$1</c:f>
              <c:strCache>
                <c:ptCount val="6"/>
                <c:pt idx="0">
                  <c:v>2012</c:v>
                </c:pt>
                <c:pt idx="1">
                  <c:v>2013</c:v>
                </c:pt>
                <c:pt idx="2">
                  <c:v>2014</c:v>
                </c:pt>
                <c:pt idx="3">
                  <c:v>2015</c:v>
                </c:pt>
                <c:pt idx="4">
                  <c:v>2016</c:v>
                </c:pt>
                <c:pt idx="5">
                  <c:v>2017</c:v>
                </c:pt>
              </c:strCache>
            </c:strRef>
          </c:cat>
          <c:val>
            <c:numRef>
              <c:f>גיליון1!$B$3:$G$3</c:f>
              <c:numCache>
                <c:formatCode>General</c:formatCode>
                <c:ptCount val="6"/>
                <c:pt idx="0">
                  <c:v>117715</c:v>
                </c:pt>
                <c:pt idx="1">
                  <c:v>95509</c:v>
                </c:pt>
                <c:pt idx="2">
                  <c:v>80812</c:v>
                </c:pt>
                <c:pt idx="3">
                  <c:v>77527</c:v>
                </c:pt>
                <c:pt idx="4">
                  <c:v>60764</c:v>
                </c:pt>
                <c:pt idx="5">
                  <c:v>44830</c:v>
                </c:pt>
              </c:numCache>
            </c:numRef>
          </c:val>
          <c:smooth val="0"/>
          <c:extLst xmlns:c16r2="http://schemas.microsoft.com/office/drawing/2015/06/chart">
            <c:ext xmlns:c16="http://schemas.microsoft.com/office/drawing/2014/chart" uri="{C3380CC4-5D6E-409C-BE32-E72D297353CC}">
              <c16:uniqueId val="{00000001-75D4-4284-9F90-81724BA7131D}"/>
            </c:ext>
          </c:extLst>
        </c:ser>
        <c:ser>
          <c:idx val="2"/>
          <c:order val="2"/>
          <c:tx>
            <c:strRef>
              <c:f>גיליון1!$A$4</c:f>
              <c:strCache>
                <c:ptCount val="1"/>
                <c:pt idx="0">
                  <c:v>פחמן חד חמצני</c:v>
                </c:pt>
              </c:strCache>
            </c:strRef>
          </c:tx>
          <c:cat>
            <c:strRef>
              <c:f>גיליון1!$B$1:$G$1</c:f>
              <c:strCache>
                <c:ptCount val="6"/>
                <c:pt idx="0">
                  <c:v>2012</c:v>
                </c:pt>
                <c:pt idx="1">
                  <c:v>2013</c:v>
                </c:pt>
                <c:pt idx="2">
                  <c:v>2014</c:v>
                </c:pt>
                <c:pt idx="3">
                  <c:v>2015</c:v>
                </c:pt>
                <c:pt idx="4">
                  <c:v>2016</c:v>
                </c:pt>
                <c:pt idx="5">
                  <c:v>2017</c:v>
                </c:pt>
              </c:strCache>
            </c:strRef>
          </c:cat>
          <c:val>
            <c:numRef>
              <c:f>גיליון1!$B$4:$G$4</c:f>
              <c:numCache>
                <c:formatCode>General</c:formatCode>
                <c:ptCount val="6"/>
                <c:pt idx="0">
                  <c:v>14809</c:v>
                </c:pt>
                <c:pt idx="1">
                  <c:v>12273</c:v>
                </c:pt>
                <c:pt idx="2">
                  <c:v>10652</c:v>
                </c:pt>
                <c:pt idx="3">
                  <c:v>15410</c:v>
                </c:pt>
                <c:pt idx="4">
                  <c:v>12553</c:v>
                </c:pt>
              </c:numCache>
            </c:numRef>
          </c:val>
          <c:smooth val="0"/>
          <c:extLst xmlns:c16r2="http://schemas.microsoft.com/office/drawing/2015/06/chart">
            <c:ext xmlns:c16="http://schemas.microsoft.com/office/drawing/2014/chart" uri="{C3380CC4-5D6E-409C-BE32-E72D297353CC}">
              <c16:uniqueId val="{00000002-75D4-4284-9F90-81724BA7131D}"/>
            </c:ext>
          </c:extLst>
        </c:ser>
        <c:ser>
          <c:idx val="3"/>
          <c:order val="3"/>
          <c:tx>
            <c:strRef>
              <c:f>גיליון1!$A$5</c:f>
              <c:strCache>
                <c:ptCount val="1"/>
                <c:pt idx="0">
                  <c:v>חומר חלקיקי עדין מרחף</c:v>
                </c:pt>
              </c:strCache>
            </c:strRef>
          </c:tx>
          <c:cat>
            <c:strRef>
              <c:f>גיליון1!$B$1:$G$1</c:f>
              <c:strCache>
                <c:ptCount val="6"/>
                <c:pt idx="0">
                  <c:v>2012</c:v>
                </c:pt>
                <c:pt idx="1">
                  <c:v>2013</c:v>
                </c:pt>
                <c:pt idx="2">
                  <c:v>2014</c:v>
                </c:pt>
                <c:pt idx="3">
                  <c:v>2015</c:v>
                </c:pt>
                <c:pt idx="4">
                  <c:v>2016</c:v>
                </c:pt>
                <c:pt idx="5">
                  <c:v>2017</c:v>
                </c:pt>
              </c:strCache>
            </c:strRef>
          </c:cat>
          <c:val>
            <c:numRef>
              <c:f>גיליון1!$B$5:$G$5</c:f>
              <c:numCache>
                <c:formatCode>General</c:formatCode>
                <c:ptCount val="6"/>
                <c:pt idx="0">
                  <c:v>13066</c:v>
                </c:pt>
                <c:pt idx="1">
                  <c:v>8838</c:v>
                </c:pt>
                <c:pt idx="2">
                  <c:v>7722</c:v>
                </c:pt>
                <c:pt idx="3">
                  <c:v>7396</c:v>
                </c:pt>
                <c:pt idx="4">
                  <c:v>7228</c:v>
                </c:pt>
              </c:numCache>
            </c:numRef>
          </c:val>
          <c:smooth val="0"/>
          <c:extLst xmlns:c16r2="http://schemas.microsoft.com/office/drawing/2015/06/chart">
            <c:ext xmlns:c16="http://schemas.microsoft.com/office/drawing/2014/chart" uri="{C3380CC4-5D6E-409C-BE32-E72D297353CC}">
              <c16:uniqueId val="{00000003-75D4-4284-9F90-81724BA7131D}"/>
            </c:ext>
          </c:extLst>
        </c:ser>
        <c:ser>
          <c:idx val="4"/>
          <c:order val="4"/>
          <c:tx>
            <c:strRef>
              <c:f>גיליון1!$A$6</c:f>
              <c:strCache>
                <c:ptCount val="1"/>
                <c:pt idx="0">
                  <c:v>PM10</c:v>
                </c:pt>
              </c:strCache>
            </c:strRef>
          </c:tx>
          <c:cat>
            <c:strRef>
              <c:f>גיליון1!$B$1:$G$1</c:f>
              <c:strCache>
                <c:ptCount val="6"/>
                <c:pt idx="0">
                  <c:v>2012</c:v>
                </c:pt>
                <c:pt idx="1">
                  <c:v>2013</c:v>
                </c:pt>
                <c:pt idx="2">
                  <c:v>2014</c:v>
                </c:pt>
                <c:pt idx="3">
                  <c:v>2015</c:v>
                </c:pt>
                <c:pt idx="4">
                  <c:v>2016</c:v>
                </c:pt>
                <c:pt idx="5">
                  <c:v>2017</c:v>
                </c:pt>
              </c:strCache>
            </c:strRef>
          </c:cat>
          <c:val>
            <c:numRef>
              <c:f>גיליון1!$B$6:$G$6</c:f>
              <c:numCache>
                <c:formatCode>General</c:formatCode>
                <c:ptCount val="6"/>
                <c:pt idx="0">
                  <c:v>7124</c:v>
                </c:pt>
                <c:pt idx="1">
                  <c:v>4151</c:v>
                </c:pt>
                <c:pt idx="2">
                  <c:v>3419</c:v>
                </c:pt>
                <c:pt idx="3">
                  <c:v>3551</c:v>
                </c:pt>
                <c:pt idx="4">
                  <c:v>4136</c:v>
                </c:pt>
              </c:numCache>
            </c:numRef>
          </c:val>
          <c:smooth val="0"/>
          <c:extLst xmlns:c16r2="http://schemas.microsoft.com/office/drawing/2015/06/chart">
            <c:ext xmlns:c16="http://schemas.microsoft.com/office/drawing/2014/chart" uri="{C3380CC4-5D6E-409C-BE32-E72D297353CC}">
              <c16:uniqueId val="{00000004-75D4-4284-9F90-81724BA7131D}"/>
            </c:ext>
          </c:extLst>
        </c:ser>
        <c:ser>
          <c:idx val="5"/>
          <c:order val="5"/>
          <c:tx>
            <c:strRef>
              <c:f>גיליון1!$A$7</c:f>
              <c:strCache>
                <c:ptCount val="1"/>
                <c:pt idx="0">
                  <c:v>חומר אורגני נדיף ללא מתאן</c:v>
                </c:pt>
              </c:strCache>
            </c:strRef>
          </c:tx>
          <c:cat>
            <c:strRef>
              <c:f>גיליון1!$B$1:$G$1</c:f>
              <c:strCache>
                <c:ptCount val="6"/>
                <c:pt idx="0">
                  <c:v>2012</c:v>
                </c:pt>
                <c:pt idx="1">
                  <c:v>2013</c:v>
                </c:pt>
                <c:pt idx="2">
                  <c:v>2014</c:v>
                </c:pt>
                <c:pt idx="3">
                  <c:v>2015</c:v>
                </c:pt>
                <c:pt idx="4">
                  <c:v>2016</c:v>
                </c:pt>
                <c:pt idx="5">
                  <c:v>2017</c:v>
                </c:pt>
              </c:strCache>
            </c:strRef>
          </c:cat>
          <c:val>
            <c:numRef>
              <c:f>גיליון1!$B$7:$G$7</c:f>
              <c:numCache>
                <c:formatCode>General</c:formatCode>
                <c:ptCount val="6"/>
                <c:pt idx="0">
                  <c:v>6136</c:v>
                </c:pt>
                <c:pt idx="1">
                  <c:v>5449</c:v>
                </c:pt>
                <c:pt idx="2">
                  <c:v>6698</c:v>
                </c:pt>
                <c:pt idx="3">
                  <c:v>6570</c:v>
                </c:pt>
                <c:pt idx="4">
                  <c:v>7627</c:v>
                </c:pt>
              </c:numCache>
            </c:numRef>
          </c:val>
          <c:smooth val="0"/>
        </c:ser>
        <c:dLbls>
          <c:showLegendKey val="0"/>
          <c:showVal val="0"/>
          <c:showCatName val="0"/>
          <c:showSerName val="0"/>
          <c:showPercent val="0"/>
          <c:showBubbleSize val="0"/>
        </c:dLbls>
        <c:marker val="1"/>
        <c:smooth val="0"/>
        <c:axId val="41211776"/>
        <c:axId val="41213312"/>
      </c:lineChart>
      <c:catAx>
        <c:axId val="41211776"/>
        <c:scaling>
          <c:orientation val="minMax"/>
        </c:scaling>
        <c:delete val="1"/>
        <c:axPos val="b"/>
        <c:numFmt formatCode="General" sourceLinked="1"/>
        <c:majorTickMark val="out"/>
        <c:minorTickMark val="none"/>
        <c:tickLblPos val="nextTo"/>
        <c:crossAx val="41213312"/>
        <c:crosses val="autoZero"/>
        <c:auto val="1"/>
        <c:lblAlgn val="ctr"/>
        <c:lblOffset val="100"/>
        <c:noMultiLvlLbl val="0"/>
      </c:catAx>
      <c:valAx>
        <c:axId val="41213312"/>
        <c:scaling>
          <c:orientation val="minMax"/>
          <c:max val="130000"/>
          <c:min val="40000"/>
        </c:scaling>
        <c:delete val="0"/>
        <c:axPos val="l"/>
        <c:numFmt formatCode="#,##0" sourceLinked="0"/>
        <c:majorTickMark val="out"/>
        <c:minorTickMark val="none"/>
        <c:tickLblPos val="nextTo"/>
        <c:txPr>
          <a:bodyPr/>
          <a:lstStyle/>
          <a:p>
            <a:pPr>
              <a:defRPr sz="1800"/>
            </a:pPr>
            <a:endParaRPr lang="he-IL"/>
          </a:p>
        </c:txPr>
        <c:crossAx val="41211776"/>
        <c:crosses val="autoZero"/>
        <c:crossBetween val="between"/>
        <c:majorUnit val="30000"/>
      </c:valAx>
    </c:plotArea>
    <c:plotVisOnly val="1"/>
    <c:dispBlanksAs val="gap"/>
    <c:showDLblsOverMax val="0"/>
  </c:chart>
  <c:txPr>
    <a:bodyPr/>
    <a:lstStyle/>
    <a:p>
      <a:pPr>
        <a:defRPr sz="1800"/>
      </a:pPr>
      <a:endParaRPr lang="he-I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40931866580652"/>
          <c:y val="2.3924125028631942E-2"/>
          <c:w val="0.61349019109921499"/>
          <c:h val="0.92220070339340987"/>
        </c:manualLayout>
      </c:layout>
      <c:lineChart>
        <c:grouping val="standard"/>
        <c:varyColors val="0"/>
        <c:ser>
          <c:idx val="0"/>
          <c:order val="0"/>
          <c:tx>
            <c:strRef>
              <c:f>גיליון1!$A$2</c:f>
              <c:strCache>
                <c:ptCount val="1"/>
                <c:pt idx="0">
                  <c:v>תחמוצות חנקן</c:v>
                </c:pt>
              </c:strCache>
            </c:strRef>
          </c:tx>
          <c:cat>
            <c:strRef>
              <c:f>גיליון1!$B$1:$F$1</c:f>
              <c:strCache>
                <c:ptCount val="5"/>
                <c:pt idx="0">
                  <c:v>2012</c:v>
                </c:pt>
                <c:pt idx="1">
                  <c:v>2013</c:v>
                </c:pt>
                <c:pt idx="2">
                  <c:v>2014</c:v>
                </c:pt>
                <c:pt idx="3">
                  <c:v>2015</c:v>
                </c:pt>
                <c:pt idx="4">
                  <c:v>2016</c:v>
                </c:pt>
              </c:strCache>
            </c:strRef>
          </c:cat>
          <c:val>
            <c:numRef>
              <c:f>גיליון1!$B$2:$F$2</c:f>
              <c:numCache>
                <c:formatCode>General</c:formatCode>
                <c:ptCount val="5"/>
                <c:pt idx="0">
                  <c:v>126596</c:v>
                </c:pt>
                <c:pt idx="1">
                  <c:v>106724</c:v>
                </c:pt>
                <c:pt idx="2">
                  <c:v>89932</c:v>
                </c:pt>
                <c:pt idx="3">
                  <c:v>83366</c:v>
                </c:pt>
                <c:pt idx="4">
                  <c:v>69829</c:v>
                </c:pt>
              </c:numCache>
            </c:numRef>
          </c:val>
          <c:smooth val="0"/>
          <c:extLst xmlns:c16r2="http://schemas.microsoft.com/office/drawing/2015/06/chart">
            <c:ext xmlns:c16="http://schemas.microsoft.com/office/drawing/2014/chart" uri="{C3380CC4-5D6E-409C-BE32-E72D297353CC}">
              <c16:uniqueId val="{00000000-75D4-4284-9F90-81724BA7131D}"/>
            </c:ext>
          </c:extLst>
        </c:ser>
        <c:ser>
          <c:idx val="1"/>
          <c:order val="1"/>
          <c:tx>
            <c:strRef>
              <c:f>גיליון1!$A$3</c:f>
              <c:strCache>
                <c:ptCount val="1"/>
                <c:pt idx="0">
                  <c:v>תחמוצות גופרית</c:v>
                </c:pt>
              </c:strCache>
            </c:strRef>
          </c:tx>
          <c:marker>
            <c:symbol val="square"/>
            <c:size val="10"/>
          </c:marker>
          <c:cat>
            <c:strRef>
              <c:f>גיליון1!$B$1:$F$1</c:f>
              <c:strCache>
                <c:ptCount val="5"/>
                <c:pt idx="0">
                  <c:v>2012</c:v>
                </c:pt>
                <c:pt idx="1">
                  <c:v>2013</c:v>
                </c:pt>
                <c:pt idx="2">
                  <c:v>2014</c:v>
                </c:pt>
                <c:pt idx="3">
                  <c:v>2015</c:v>
                </c:pt>
                <c:pt idx="4">
                  <c:v>2016</c:v>
                </c:pt>
              </c:strCache>
            </c:strRef>
          </c:cat>
          <c:val>
            <c:numRef>
              <c:f>גיליון1!$B$3:$F$3</c:f>
              <c:numCache>
                <c:formatCode>General</c:formatCode>
                <c:ptCount val="5"/>
                <c:pt idx="0">
                  <c:v>117348</c:v>
                </c:pt>
                <c:pt idx="1">
                  <c:v>95650</c:v>
                </c:pt>
                <c:pt idx="2">
                  <c:v>80846</c:v>
                </c:pt>
                <c:pt idx="3">
                  <c:v>77510</c:v>
                </c:pt>
                <c:pt idx="4">
                  <c:v>60656</c:v>
                </c:pt>
              </c:numCache>
            </c:numRef>
          </c:val>
          <c:smooth val="0"/>
          <c:extLst xmlns:c16r2="http://schemas.microsoft.com/office/drawing/2015/06/chart">
            <c:ext xmlns:c16="http://schemas.microsoft.com/office/drawing/2014/chart" uri="{C3380CC4-5D6E-409C-BE32-E72D297353CC}">
              <c16:uniqueId val="{00000001-75D4-4284-9F90-81724BA7131D}"/>
            </c:ext>
          </c:extLst>
        </c:ser>
        <c:ser>
          <c:idx val="2"/>
          <c:order val="2"/>
          <c:tx>
            <c:strRef>
              <c:f>גיליון1!$A$4</c:f>
              <c:strCache>
                <c:ptCount val="1"/>
                <c:pt idx="0">
                  <c:v>פחמן חד חמצני</c:v>
                </c:pt>
              </c:strCache>
            </c:strRef>
          </c:tx>
          <c:cat>
            <c:strRef>
              <c:f>גיליון1!$B$1:$F$1</c:f>
              <c:strCache>
                <c:ptCount val="5"/>
                <c:pt idx="0">
                  <c:v>2012</c:v>
                </c:pt>
                <c:pt idx="1">
                  <c:v>2013</c:v>
                </c:pt>
                <c:pt idx="2">
                  <c:v>2014</c:v>
                </c:pt>
                <c:pt idx="3">
                  <c:v>2015</c:v>
                </c:pt>
                <c:pt idx="4">
                  <c:v>2016</c:v>
                </c:pt>
              </c:strCache>
            </c:strRef>
          </c:cat>
          <c:val>
            <c:numRef>
              <c:f>גיליון1!$B$4:$F$4</c:f>
              <c:numCache>
                <c:formatCode>General</c:formatCode>
                <c:ptCount val="5"/>
                <c:pt idx="0">
                  <c:v>14809</c:v>
                </c:pt>
                <c:pt idx="1">
                  <c:v>12273</c:v>
                </c:pt>
                <c:pt idx="2">
                  <c:v>10652</c:v>
                </c:pt>
                <c:pt idx="3">
                  <c:v>15410</c:v>
                </c:pt>
                <c:pt idx="4">
                  <c:v>12553</c:v>
                </c:pt>
              </c:numCache>
            </c:numRef>
          </c:val>
          <c:smooth val="0"/>
          <c:extLst xmlns:c16r2="http://schemas.microsoft.com/office/drawing/2015/06/chart">
            <c:ext xmlns:c16="http://schemas.microsoft.com/office/drawing/2014/chart" uri="{C3380CC4-5D6E-409C-BE32-E72D297353CC}">
              <c16:uniqueId val="{00000002-75D4-4284-9F90-81724BA7131D}"/>
            </c:ext>
          </c:extLst>
        </c:ser>
        <c:ser>
          <c:idx val="3"/>
          <c:order val="3"/>
          <c:tx>
            <c:strRef>
              <c:f>גיליון1!$A$5</c:f>
              <c:strCache>
                <c:ptCount val="1"/>
                <c:pt idx="0">
                  <c:v>חומר חלקיקי עדין מרחף</c:v>
                </c:pt>
              </c:strCache>
            </c:strRef>
          </c:tx>
          <c:marker>
            <c:symbol val="square"/>
            <c:size val="10"/>
          </c:marker>
          <c:cat>
            <c:strRef>
              <c:f>גיליון1!$B$1:$F$1</c:f>
              <c:strCache>
                <c:ptCount val="5"/>
                <c:pt idx="0">
                  <c:v>2012</c:v>
                </c:pt>
                <c:pt idx="1">
                  <c:v>2013</c:v>
                </c:pt>
                <c:pt idx="2">
                  <c:v>2014</c:v>
                </c:pt>
                <c:pt idx="3">
                  <c:v>2015</c:v>
                </c:pt>
                <c:pt idx="4">
                  <c:v>2016</c:v>
                </c:pt>
              </c:strCache>
            </c:strRef>
          </c:cat>
          <c:val>
            <c:numRef>
              <c:f>גיליון1!$B$5:$F$5</c:f>
              <c:numCache>
                <c:formatCode>General</c:formatCode>
                <c:ptCount val="5"/>
                <c:pt idx="0">
                  <c:v>13066</c:v>
                </c:pt>
                <c:pt idx="1">
                  <c:v>8838</c:v>
                </c:pt>
                <c:pt idx="2">
                  <c:v>7722</c:v>
                </c:pt>
                <c:pt idx="3">
                  <c:v>7396</c:v>
                </c:pt>
                <c:pt idx="4">
                  <c:v>7228</c:v>
                </c:pt>
              </c:numCache>
            </c:numRef>
          </c:val>
          <c:smooth val="0"/>
          <c:extLst xmlns:c16r2="http://schemas.microsoft.com/office/drawing/2015/06/chart">
            <c:ext xmlns:c16="http://schemas.microsoft.com/office/drawing/2014/chart" uri="{C3380CC4-5D6E-409C-BE32-E72D297353CC}">
              <c16:uniqueId val="{00000003-75D4-4284-9F90-81724BA7131D}"/>
            </c:ext>
          </c:extLst>
        </c:ser>
        <c:ser>
          <c:idx val="4"/>
          <c:order val="4"/>
          <c:tx>
            <c:strRef>
              <c:f>גיליון1!$A$6</c:f>
              <c:strCache>
                <c:ptCount val="1"/>
                <c:pt idx="0">
                  <c:v>PM10</c:v>
                </c:pt>
              </c:strCache>
            </c:strRef>
          </c:tx>
          <c:marker>
            <c:symbol val="diamond"/>
            <c:size val="10"/>
          </c:marker>
          <c:cat>
            <c:strRef>
              <c:f>גיליון1!$B$1:$F$1</c:f>
              <c:strCache>
                <c:ptCount val="5"/>
                <c:pt idx="0">
                  <c:v>2012</c:v>
                </c:pt>
                <c:pt idx="1">
                  <c:v>2013</c:v>
                </c:pt>
                <c:pt idx="2">
                  <c:v>2014</c:v>
                </c:pt>
                <c:pt idx="3">
                  <c:v>2015</c:v>
                </c:pt>
                <c:pt idx="4">
                  <c:v>2016</c:v>
                </c:pt>
              </c:strCache>
            </c:strRef>
          </c:cat>
          <c:val>
            <c:numRef>
              <c:f>גיליון1!$B$6:$F$6</c:f>
              <c:numCache>
                <c:formatCode>General</c:formatCode>
                <c:ptCount val="5"/>
                <c:pt idx="0">
                  <c:v>7124</c:v>
                </c:pt>
                <c:pt idx="1">
                  <c:v>4151</c:v>
                </c:pt>
                <c:pt idx="2">
                  <c:v>3419</c:v>
                </c:pt>
                <c:pt idx="3">
                  <c:v>3551</c:v>
                </c:pt>
                <c:pt idx="4">
                  <c:v>4136</c:v>
                </c:pt>
              </c:numCache>
            </c:numRef>
          </c:val>
          <c:smooth val="0"/>
          <c:extLst xmlns:c16r2="http://schemas.microsoft.com/office/drawing/2015/06/chart">
            <c:ext xmlns:c16="http://schemas.microsoft.com/office/drawing/2014/chart" uri="{C3380CC4-5D6E-409C-BE32-E72D297353CC}">
              <c16:uniqueId val="{00000004-75D4-4284-9F90-81724BA7131D}"/>
            </c:ext>
          </c:extLst>
        </c:ser>
        <c:ser>
          <c:idx val="5"/>
          <c:order val="5"/>
          <c:tx>
            <c:strRef>
              <c:f>גיליון1!$A$7</c:f>
              <c:strCache>
                <c:ptCount val="1"/>
                <c:pt idx="0">
                  <c:v>חומר אורגני נדיף ללא מתאן *</c:v>
                </c:pt>
              </c:strCache>
            </c:strRef>
          </c:tx>
          <c:marker>
            <c:symbol val="circle"/>
            <c:size val="10"/>
          </c:marker>
          <c:cat>
            <c:strRef>
              <c:f>גיליון1!$B$1:$F$1</c:f>
              <c:strCache>
                <c:ptCount val="5"/>
                <c:pt idx="0">
                  <c:v>2012</c:v>
                </c:pt>
                <c:pt idx="1">
                  <c:v>2013</c:v>
                </c:pt>
                <c:pt idx="2">
                  <c:v>2014</c:v>
                </c:pt>
                <c:pt idx="3">
                  <c:v>2015</c:v>
                </c:pt>
                <c:pt idx="4">
                  <c:v>2016</c:v>
                </c:pt>
              </c:strCache>
            </c:strRef>
          </c:cat>
          <c:val>
            <c:numRef>
              <c:f>גיליון1!$B$7:$F$7</c:f>
              <c:numCache>
                <c:formatCode>General</c:formatCode>
                <c:ptCount val="5"/>
                <c:pt idx="0">
                  <c:v>5971</c:v>
                </c:pt>
                <c:pt idx="1">
                  <c:v>5671</c:v>
                </c:pt>
                <c:pt idx="2">
                  <c:v>5684</c:v>
                </c:pt>
                <c:pt idx="3">
                  <c:v>5305</c:v>
                </c:pt>
                <c:pt idx="4">
                  <c:v>6166</c:v>
                </c:pt>
              </c:numCache>
            </c:numRef>
          </c:val>
          <c:smooth val="0"/>
        </c:ser>
        <c:dLbls>
          <c:showLegendKey val="0"/>
          <c:showVal val="0"/>
          <c:showCatName val="0"/>
          <c:showSerName val="0"/>
          <c:showPercent val="0"/>
          <c:showBubbleSize val="0"/>
        </c:dLbls>
        <c:marker val="1"/>
        <c:smooth val="0"/>
        <c:axId val="43516672"/>
        <c:axId val="43518208"/>
      </c:lineChart>
      <c:catAx>
        <c:axId val="43516672"/>
        <c:scaling>
          <c:orientation val="minMax"/>
        </c:scaling>
        <c:delete val="1"/>
        <c:axPos val="b"/>
        <c:numFmt formatCode="General" sourceLinked="1"/>
        <c:majorTickMark val="out"/>
        <c:minorTickMark val="none"/>
        <c:tickLblPos val="nextTo"/>
        <c:crossAx val="43518208"/>
        <c:crosses val="autoZero"/>
        <c:auto val="1"/>
        <c:lblAlgn val="ctr"/>
        <c:lblOffset val="100"/>
        <c:noMultiLvlLbl val="0"/>
      </c:catAx>
      <c:valAx>
        <c:axId val="43518208"/>
        <c:scaling>
          <c:orientation val="minMax"/>
          <c:max val="21000"/>
          <c:min val="20000"/>
        </c:scaling>
        <c:delete val="1"/>
        <c:axPos val="l"/>
        <c:numFmt formatCode="#,##0" sourceLinked="0"/>
        <c:majorTickMark val="out"/>
        <c:minorTickMark val="none"/>
        <c:tickLblPos val="nextTo"/>
        <c:crossAx val="43516672"/>
        <c:crosses val="autoZero"/>
        <c:crossBetween val="between"/>
        <c:majorUnit val="40000"/>
      </c:valAx>
      <c:spPr>
        <a:noFill/>
        <a:ln w="25400">
          <a:noFill/>
        </a:ln>
      </c:spPr>
    </c:plotArea>
    <c:legend>
      <c:legendPos val="r"/>
      <c:layout>
        <c:manualLayout>
          <c:xMode val="edge"/>
          <c:yMode val="edge"/>
          <c:x val="5.1438729030107766E-2"/>
          <c:y val="6.9215078905818378E-2"/>
          <c:w val="0.93966835475070676"/>
          <c:h val="0.8615698421883633"/>
        </c:manualLayout>
      </c:layout>
      <c:overlay val="0"/>
      <c:txPr>
        <a:bodyPr/>
        <a:lstStyle/>
        <a:p>
          <a:pPr>
            <a:defRPr sz="1800"/>
          </a:pPr>
          <a:endParaRPr lang="he-IL"/>
        </a:p>
      </c:txPr>
    </c:legend>
    <c:plotVisOnly val="1"/>
    <c:dispBlanksAs val="gap"/>
    <c:showDLblsOverMax val="0"/>
  </c:chart>
  <c:txPr>
    <a:bodyPr/>
    <a:lstStyle/>
    <a:p>
      <a:pPr>
        <a:defRPr sz="1800"/>
      </a:pPr>
      <a:endParaRPr lang="he-I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3440803496157"/>
          <c:y val="0.12118944778493447"/>
          <c:w val="0.61349019109921499"/>
          <c:h val="0.67703968407515736"/>
        </c:manualLayout>
      </c:layout>
      <c:lineChart>
        <c:grouping val="standard"/>
        <c:varyColors val="0"/>
        <c:ser>
          <c:idx val="0"/>
          <c:order val="0"/>
          <c:tx>
            <c:strRef>
              <c:f>גיליון1!$A$2</c:f>
              <c:strCache>
                <c:ptCount val="1"/>
                <c:pt idx="0">
                  <c:v>שווה ערך פחמן דו חמצני</c:v>
                </c:pt>
              </c:strCache>
            </c:strRef>
          </c:tx>
          <c:cat>
            <c:strRef>
              <c:f>גיליון1!$B$1:$G$1</c:f>
              <c:strCache>
                <c:ptCount val="6"/>
                <c:pt idx="0">
                  <c:v>2012</c:v>
                </c:pt>
                <c:pt idx="1">
                  <c:v>2013</c:v>
                </c:pt>
                <c:pt idx="2">
                  <c:v>2014</c:v>
                </c:pt>
                <c:pt idx="3">
                  <c:v>2015</c:v>
                </c:pt>
                <c:pt idx="4">
                  <c:v>2016</c:v>
                </c:pt>
                <c:pt idx="5">
                  <c:v>2017</c:v>
                </c:pt>
              </c:strCache>
            </c:strRef>
          </c:cat>
          <c:val>
            <c:numRef>
              <c:f>גיליון1!$B$2:$G$2</c:f>
              <c:numCache>
                <c:formatCode>#,##0</c:formatCode>
                <c:ptCount val="6"/>
                <c:pt idx="0">
                  <c:v>57678809</c:v>
                </c:pt>
                <c:pt idx="1">
                  <c:v>50773029</c:v>
                </c:pt>
                <c:pt idx="2">
                  <c:v>48012573</c:v>
                </c:pt>
                <c:pt idx="3">
                  <c:v>48712777</c:v>
                </c:pt>
                <c:pt idx="4">
                  <c:v>48172179</c:v>
                </c:pt>
                <c:pt idx="5">
                  <c:v>47427126</c:v>
                </c:pt>
              </c:numCache>
            </c:numRef>
          </c:val>
          <c:smooth val="0"/>
          <c:extLst xmlns:c16r2="http://schemas.microsoft.com/office/drawing/2015/06/chart">
            <c:ext xmlns:c16="http://schemas.microsoft.com/office/drawing/2014/chart" uri="{C3380CC4-5D6E-409C-BE32-E72D297353CC}">
              <c16:uniqueId val="{00000000-75D4-4284-9F90-81724BA7131D}"/>
            </c:ext>
          </c:extLst>
        </c:ser>
        <c:dLbls>
          <c:showLegendKey val="0"/>
          <c:showVal val="0"/>
          <c:showCatName val="0"/>
          <c:showSerName val="0"/>
          <c:showPercent val="0"/>
          <c:showBubbleSize val="0"/>
        </c:dLbls>
        <c:marker val="1"/>
        <c:smooth val="0"/>
        <c:axId val="44233856"/>
        <c:axId val="44235392"/>
      </c:lineChart>
      <c:catAx>
        <c:axId val="44233856"/>
        <c:scaling>
          <c:orientation val="minMax"/>
        </c:scaling>
        <c:delete val="0"/>
        <c:axPos val="b"/>
        <c:numFmt formatCode="General" sourceLinked="1"/>
        <c:majorTickMark val="out"/>
        <c:minorTickMark val="none"/>
        <c:tickLblPos val="nextTo"/>
        <c:crossAx val="44235392"/>
        <c:crosses val="autoZero"/>
        <c:auto val="1"/>
        <c:lblAlgn val="ctr"/>
        <c:lblOffset val="100"/>
        <c:noMultiLvlLbl val="0"/>
      </c:catAx>
      <c:valAx>
        <c:axId val="44235392"/>
        <c:scaling>
          <c:orientation val="minMax"/>
          <c:max val="60000000"/>
          <c:min val="40000000"/>
        </c:scaling>
        <c:delete val="0"/>
        <c:axPos val="l"/>
        <c:numFmt formatCode="#,##0" sourceLinked="0"/>
        <c:majorTickMark val="out"/>
        <c:minorTickMark val="none"/>
        <c:tickLblPos val="nextTo"/>
        <c:txPr>
          <a:bodyPr/>
          <a:lstStyle/>
          <a:p>
            <a:pPr>
              <a:defRPr sz="2000"/>
            </a:pPr>
            <a:endParaRPr lang="he-IL"/>
          </a:p>
        </c:txPr>
        <c:crossAx val="44233856"/>
        <c:crosses val="autoZero"/>
        <c:crossBetween val="between"/>
      </c:valAx>
    </c:plotArea>
    <c:plotVisOnly val="1"/>
    <c:dispBlanksAs val="gap"/>
    <c:showDLblsOverMax val="0"/>
  </c:chart>
  <c:txPr>
    <a:bodyPr/>
    <a:lstStyle/>
    <a:p>
      <a:pPr>
        <a:defRPr sz="1800"/>
      </a:pPr>
      <a:endParaRPr lang="he-I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688079824915571E-2"/>
          <c:y val="0.11414412485696186"/>
          <c:w val="0.41464792078206308"/>
          <c:h val="0.75215652692121826"/>
        </c:manualLayout>
      </c:layout>
      <c:lineChart>
        <c:grouping val="standard"/>
        <c:varyColors val="0"/>
        <c:ser>
          <c:idx val="7"/>
          <c:order val="0"/>
          <c:tx>
            <c:strRef>
              <c:f>גיליון1!$B$1</c:f>
              <c:strCache>
                <c:ptCount val="1"/>
                <c:pt idx="0">
                  <c:v>צריכת פחם לייצור חשמל</c:v>
                </c:pt>
              </c:strCache>
            </c:strRef>
          </c:tx>
          <c:spPr>
            <a:ln w="76200">
              <a:solidFill>
                <a:schemeClr val="bg1">
                  <a:lumMod val="50000"/>
                </a:schemeClr>
              </a:solidFill>
            </a:ln>
          </c:spPr>
          <c:marker>
            <c:symbol val="none"/>
          </c:marker>
          <c:cat>
            <c:numRef>
              <c:f>גיליון1!$A$2:$A$7</c:f>
              <c:numCache>
                <c:formatCode>General</c:formatCode>
                <c:ptCount val="6"/>
                <c:pt idx="0">
                  <c:v>2012</c:v>
                </c:pt>
                <c:pt idx="1">
                  <c:v>2013</c:v>
                </c:pt>
                <c:pt idx="2">
                  <c:v>2014</c:v>
                </c:pt>
                <c:pt idx="3">
                  <c:v>2015</c:v>
                </c:pt>
                <c:pt idx="4">
                  <c:v>2016</c:v>
                </c:pt>
                <c:pt idx="5">
                  <c:v>2017</c:v>
                </c:pt>
              </c:numCache>
            </c:numRef>
          </c:cat>
          <c:val>
            <c:numRef>
              <c:f>גיליון1!$B$2:$B$7</c:f>
              <c:numCache>
                <c:formatCode>0</c:formatCode>
                <c:ptCount val="6"/>
                <c:pt idx="0" formatCode="General">
                  <c:v>100</c:v>
                </c:pt>
                <c:pt idx="1">
                  <c:v>82</c:v>
                </c:pt>
                <c:pt idx="2">
                  <c:v>77</c:v>
                </c:pt>
                <c:pt idx="3" formatCode="General">
                  <c:v>74.400000000000006</c:v>
                </c:pt>
                <c:pt idx="4" formatCode="General">
                  <c:v>61.5</c:v>
                </c:pt>
                <c:pt idx="5" formatCode="General">
                  <c:v>56.4</c:v>
                </c:pt>
              </c:numCache>
            </c:numRef>
          </c:val>
          <c:smooth val="0"/>
        </c:ser>
        <c:ser>
          <c:idx val="0"/>
          <c:order val="1"/>
          <c:tx>
            <c:strRef>
              <c:f>גיליון1!$C$1</c:f>
              <c:strCache>
                <c:ptCount val="1"/>
                <c:pt idx="0">
                  <c:v>תחמוצות חנקן</c:v>
                </c:pt>
              </c:strCache>
            </c:strRef>
          </c:tx>
          <c:spPr>
            <a:ln w="76200">
              <a:solidFill>
                <a:schemeClr val="accent1"/>
              </a:solidFill>
            </a:ln>
          </c:spPr>
          <c:marker>
            <c:symbol val="none"/>
          </c:marker>
          <c:cat>
            <c:numRef>
              <c:f>גיליון1!$A$2:$A$7</c:f>
              <c:numCache>
                <c:formatCode>General</c:formatCode>
                <c:ptCount val="6"/>
                <c:pt idx="0">
                  <c:v>2012</c:v>
                </c:pt>
                <c:pt idx="1">
                  <c:v>2013</c:v>
                </c:pt>
                <c:pt idx="2">
                  <c:v>2014</c:v>
                </c:pt>
                <c:pt idx="3">
                  <c:v>2015</c:v>
                </c:pt>
                <c:pt idx="4">
                  <c:v>2016</c:v>
                </c:pt>
                <c:pt idx="5">
                  <c:v>2017</c:v>
                </c:pt>
              </c:numCache>
            </c:numRef>
          </c:cat>
          <c:val>
            <c:numRef>
              <c:f>גיליון1!$C$2:$C$7</c:f>
              <c:numCache>
                <c:formatCode>0</c:formatCode>
                <c:ptCount val="6"/>
                <c:pt idx="0" formatCode="General">
                  <c:v>100</c:v>
                </c:pt>
                <c:pt idx="1">
                  <c:v>84</c:v>
                </c:pt>
                <c:pt idx="2">
                  <c:v>71</c:v>
                </c:pt>
                <c:pt idx="3" formatCode="General">
                  <c:v>66.7</c:v>
                </c:pt>
                <c:pt idx="4" formatCode="General">
                  <c:v>55</c:v>
                </c:pt>
                <c:pt idx="5" formatCode="General">
                  <c:v>50</c:v>
                </c:pt>
              </c:numCache>
            </c:numRef>
          </c:val>
          <c:smooth val="0"/>
        </c:ser>
        <c:ser>
          <c:idx val="1"/>
          <c:order val="2"/>
          <c:tx>
            <c:strRef>
              <c:f>גיליון1!$D$1</c:f>
              <c:strCache>
                <c:ptCount val="1"/>
                <c:pt idx="0">
                  <c:v>תחמוצות גופרית</c:v>
                </c:pt>
              </c:strCache>
            </c:strRef>
          </c:tx>
          <c:spPr>
            <a:ln>
              <a:solidFill>
                <a:srgbClr val="FFC000"/>
              </a:solidFill>
            </a:ln>
          </c:spPr>
          <c:marker>
            <c:symbol val="none"/>
          </c:marker>
          <c:cat>
            <c:numRef>
              <c:f>גיליון1!$A$2:$A$7</c:f>
              <c:numCache>
                <c:formatCode>General</c:formatCode>
                <c:ptCount val="6"/>
                <c:pt idx="0">
                  <c:v>2012</c:v>
                </c:pt>
                <c:pt idx="1">
                  <c:v>2013</c:v>
                </c:pt>
                <c:pt idx="2">
                  <c:v>2014</c:v>
                </c:pt>
                <c:pt idx="3">
                  <c:v>2015</c:v>
                </c:pt>
                <c:pt idx="4">
                  <c:v>2016</c:v>
                </c:pt>
                <c:pt idx="5">
                  <c:v>2017</c:v>
                </c:pt>
              </c:numCache>
            </c:numRef>
          </c:cat>
          <c:val>
            <c:numRef>
              <c:f>גיליון1!$D$2:$D$7</c:f>
              <c:numCache>
                <c:formatCode>0</c:formatCode>
                <c:ptCount val="6"/>
                <c:pt idx="0" formatCode="General">
                  <c:v>100</c:v>
                </c:pt>
                <c:pt idx="1">
                  <c:v>81</c:v>
                </c:pt>
                <c:pt idx="2">
                  <c:v>69</c:v>
                </c:pt>
                <c:pt idx="3" formatCode="General">
                  <c:v>66</c:v>
                </c:pt>
                <c:pt idx="4" formatCode="General">
                  <c:v>51.6</c:v>
                </c:pt>
                <c:pt idx="5" formatCode="General">
                  <c:v>38</c:v>
                </c:pt>
              </c:numCache>
            </c:numRef>
          </c:val>
          <c:smooth val="0"/>
        </c:ser>
        <c:ser>
          <c:idx val="2"/>
          <c:order val="3"/>
          <c:tx>
            <c:strRef>
              <c:f>גיליון1!$E$1</c:f>
              <c:strCache>
                <c:ptCount val="1"/>
                <c:pt idx="0">
                  <c:v>אחוז גז טבעי בייצור חשמל</c:v>
                </c:pt>
              </c:strCache>
            </c:strRef>
          </c:tx>
          <c:spPr>
            <a:ln>
              <a:solidFill>
                <a:srgbClr val="92D050"/>
              </a:solidFill>
            </a:ln>
          </c:spPr>
          <c:marker>
            <c:symbol val="none"/>
          </c:marker>
          <c:cat>
            <c:numRef>
              <c:f>גיליון1!$A$2:$A$7</c:f>
              <c:numCache>
                <c:formatCode>General</c:formatCode>
                <c:ptCount val="6"/>
                <c:pt idx="0">
                  <c:v>2012</c:v>
                </c:pt>
                <c:pt idx="1">
                  <c:v>2013</c:v>
                </c:pt>
                <c:pt idx="2">
                  <c:v>2014</c:v>
                </c:pt>
                <c:pt idx="3">
                  <c:v>2015</c:v>
                </c:pt>
                <c:pt idx="4">
                  <c:v>2016</c:v>
                </c:pt>
                <c:pt idx="5">
                  <c:v>2017</c:v>
                </c:pt>
              </c:numCache>
            </c:numRef>
          </c:cat>
          <c:val>
            <c:numRef>
              <c:f>גיליון1!$E$2:$E$7</c:f>
              <c:numCache>
                <c:formatCode>General</c:formatCode>
                <c:ptCount val="6"/>
                <c:pt idx="0">
                  <c:v>17</c:v>
                </c:pt>
                <c:pt idx="1">
                  <c:v>44</c:v>
                </c:pt>
                <c:pt idx="2">
                  <c:v>50</c:v>
                </c:pt>
                <c:pt idx="3">
                  <c:v>53</c:v>
                </c:pt>
                <c:pt idx="4">
                  <c:v>61</c:v>
                </c:pt>
                <c:pt idx="5">
                  <c:v>63.6</c:v>
                </c:pt>
              </c:numCache>
            </c:numRef>
          </c:val>
          <c:smooth val="0"/>
        </c:ser>
        <c:dLbls>
          <c:showLegendKey val="0"/>
          <c:showVal val="0"/>
          <c:showCatName val="0"/>
          <c:showSerName val="0"/>
          <c:showPercent val="0"/>
          <c:showBubbleSize val="0"/>
        </c:dLbls>
        <c:marker val="1"/>
        <c:smooth val="0"/>
        <c:axId val="79143680"/>
        <c:axId val="79145216"/>
      </c:lineChart>
      <c:lineChart>
        <c:grouping val="standard"/>
        <c:varyColors val="0"/>
        <c:ser>
          <c:idx val="3"/>
          <c:order val="4"/>
          <c:tx>
            <c:strRef>
              <c:f>גיליון1!$F$1</c:f>
              <c:strCache>
                <c:ptCount val="1"/>
                <c:pt idx="0">
                  <c:v>צריכת גז טבעי BCM</c:v>
                </c:pt>
              </c:strCache>
            </c:strRef>
          </c:tx>
          <c:spPr>
            <a:ln>
              <a:solidFill>
                <a:srgbClr val="00B050"/>
              </a:solidFill>
            </a:ln>
          </c:spPr>
          <c:marker>
            <c:symbol val="none"/>
          </c:marker>
          <c:cat>
            <c:numRef>
              <c:f>גיליון1!$A$2:$A$7</c:f>
              <c:numCache>
                <c:formatCode>General</c:formatCode>
                <c:ptCount val="6"/>
                <c:pt idx="0">
                  <c:v>2012</c:v>
                </c:pt>
                <c:pt idx="1">
                  <c:v>2013</c:v>
                </c:pt>
                <c:pt idx="2">
                  <c:v>2014</c:v>
                </c:pt>
                <c:pt idx="3">
                  <c:v>2015</c:v>
                </c:pt>
                <c:pt idx="4">
                  <c:v>2016</c:v>
                </c:pt>
                <c:pt idx="5">
                  <c:v>2017</c:v>
                </c:pt>
              </c:numCache>
            </c:numRef>
          </c:cat>
          <c:val>
            <c:numRef>
              <c:f>גיליון1!$F$2:$F$7</c:f>
              <c:numCache>
                <c:formatCode>General</c:formatCode>
                <c:ptCount val="6"/>
                <c:pt idx="0">
                  <c:v>2.5499999999999998</c:v>
                </c:pt>
                <c:pt idx="1">
                  <c:v>6.93</c:v>
                </c:pt>
                <c:pt idx="2">
                  <c:v>7.57</c:v>
                </c:pt>
                <c:pt idx="3">
                  <c:v>8.41</c:v>
                </c:pt>
                <c:pt idx="4">
                  <c:v>9.66</c:v>
                </c:pt>
                <c:pt idx="5">
                  <c:v>10.3</c:v>
                </c:pt>
              </c:numCache>
            </c:numRef>
          </c:val>
          <c:smooth val="0"/>
        </c:ser>
        <c:dLbls>
          <c:showLegendKey val="0"/>
          <c:showVal val="0"/>
          <c:showCatName val="0"/>
          <c:showSerName val="0"/>
          <c:showPercent val="0"/>
          <c:showBubbleSize val="0"/>
        </c:dLbls>
        <c:marker val="1"/>
        <c:smooth val="0"/>
        <c:axId val="79148544"/>
        <c:axId val="79147008"/>
      </c:lineChart>
      <c:catAx>
        <c:axId val="79143680"/>
        <c:scaling>
          <c:orientation val="minMax"/>
        </c:scaling>
        <c:delete val="0"/>
        <c:axPos val="b"/>
        <c:numFmt formatCode="General" sourceLinked="1"/>
        <c:majorTickMark val="out"/>
        <c:minorTickMark val="none"/>
        <c:tickLblPos val="nextTo"/>
        <c:txPr>
          <a:bodyPr/>
          <a:lstStyle/>
          <a:p>
            <a:pPr>
              <a:defRPr sz="1600" baseline="0"/>
            </a:pPr>
            <a:endParaRPr lang="he-IL"/>
          </a:p>
        </c:txPr>
        <c:crossAx val="79145216"/>
        <c:crosses val="autoZero"/>
        <c:auto val="1"/>
        <c:lblAlgn val="ctr"/>
        <c:lblOffset val="100"/>
        <c:tickLblSkip val="1"/>
        <c:noMultiLvlLbl val="0"/>
      </c:catAx>
      <c:valAx>
        <c:axId val="79145216"/>
        <c:scaling>
          <c:orientation val="minMax"/>
          <c:max val="110"/>
          <c:min val="0"/>
        </c:scaling>
        <c:delete val="0"/>
        <c:axPos val="l"/>
        <c:numFmt formatCode="#,##0" sourceLinked="0"/>
        <c:majorTickMark val="out"/>
        <c:minorTickMark val="none"/>
        <c:tickLblPos val="nextTo"/>
        <c:txPr>
          <a:bodyPr/>
          <a:lstStyle/>
          <a:p>
            <a:pPr>
              <a:defRPr sz="2000"/>
            </a:pPr>
            <a:endParaRPr lang="he-IL"/>
          </a:p>
        </c:txPr>
        <c:crossAx val="79143680"/>
        <c:crosses val="autoZero"/>
        <c:crossBetween val="between"/>
        <c:majorUnit val="20"/>
      </c:valAx>
      <c:valAx>
        <c:axId val="79147008"/>
        <c:scaling>
          <c:orientation val="minMax"/>
          <c:max val="14"/>
        </c:scaling>
        <c:delete val="0"/>
        <c:axPos val="r"/>
        <c:numFmt formatCode="General" sourceLinked="1"/>
        <c:majorTickMark val="out"/>
        <c:minorTickMark val="none"/>
        <c:tickLblPos val="nextTo"/>
        <c:txPr>
          <a:bodyPr/>
          <a:lstStyle/>
          <a:p>
            <a:pPr>
              <a:defRPr sz="2000"/>
            </a:pPr>
            <a:endParaRPr lang="he-IL"/>
          </a:p>
        </c:txPr>
        <c:crossAx val="79148544"/>
        <c:crosses val="max"/>
        <c:crossBetween val="between"/>
      </c:valAx>
      <c:catAx>
        <c:axId val="79148544"/>
        <c:scaling>
          <c:orientation val="minMax"/>
        </c:scaling>
        <c:delete val="1"/>
        <c:axPos val="b"/>
        <c:numFmt formatCode="General" sourceLinked="1"/>
        <c:majorTickMark val="out"/>
        <c:minorTickMark val="none"/>
        <c:tickLblPos val="nextTo"/>
        <c:crossAx val="79147008"/>
        <c:crosses val="autoZero"/>
        <c:auto val="1"/>
        <c:lblAlgn val="ctr"/>
        <c:lblOffset val="100"/>
        <c:noMultiLvlLbl val="0"/>
      </c:catAx>
    </c:plotArea>
    <c:legend>
      <c:legendPos val="r"/>
      <c:layout>
        <c:manualLayout>
          <c:xMode val="edge"/>
          <c:yMode val="edge"/>
          <c:x val="0.59703495004620077"/>
          <c:y val="0.11420009139665278"/>
          <c:w val="0.39477569339630741"/>
          <c:h val="0.65423080046176585"/>
        </c:manualLayout>
      </c:layout>
      <c:overlay val="0"/>
      <c:txPr>
        <a:bodyPr/>
        <a:lstStyle/>
        <a:p>
          <a:pPr>
            <a:defRPr sz="2200"/>
          </a:pPr>
          <a:endParaRPr lang="he-IL"/>
        </a:p>
      </c:txPr>
    </c:legend>
    <c:plotVisOnly val="1"/>
    <c:dispBlanksAs val="gap"/>
    <c:showDLblsOverMax val="0"/>
  </c:chart>
  <c:txPr>
    <a:bodyPr/>
    <a:lstStyle/>
    <a:p>
      <a:pPr>
        <a:defRPr sz="1400"/>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3189591400414E-2"/>
          <c:y val="3.8769401893170151E-2"/>
          <c:w val="0.9169805432639373"/>
          <c:h val="0.62776697897747402"/>
        </c:manualLayout>
      </c:layout>
      <c:barChart>
        <c:barDir val="col"/>
        <c:grouping val="clustered"/>
        <c:varyColors val="0"/>
        <c:ser>
          <c:idx val="0"/>
          <c:order val="0"/>
          <c:tx>
            <c:strRef>
              <c:f>Sheet1!$B$1</c:f>
              <c:strCache>
                <c:ptCount val="1"/>
                <c:pt idx="0">
                  <c:v>Series 1</c:v>
                </c:pt>
              </c:strCache>
            </c:strRef>
          </c:tx>
          <c:spPr>
            <a:solidFill>
              <a:schemeClr val="accent6">
                <a:lumMod val="40000"/>
                <a:lumOff val="60000"/>
              </a:schemeClr>
            </a:solidFill>
            <a:ln>
              <a:solidFill>
                <a:schemeClr val="tx1"/>
              </a:solidFill>
            </a:ln>
            <a:effectLst>
              <a:softEdge rad="0"/>
            </a:effectLst>
            <a:scene3d>
              <a:camera prst="orthographicFront"/>
              <a:lightRig rig="threePt" dir="t"/>
            </a:scene3d>
          </c:spPr>
          <c:invertIfNegative val="0"/>
          <c:dPt>
            <c:idx val="0"/>
            <c:invertIfNegative val="0"/>
            <c:bubble3D val="0"/>
            <c:extLst xmlns:c16r2="http://schemas.microsoft.com/office/drawing/2015/06/chart">
              <c:ext xmlns:c16="http://schemas.microsoft.com/office/drawing/2014/chart" uri="{C3380CC4-5D6E-409C-BE32-E72D297353CC}">
                <c16:uniqueId val="{00000003-4015-415C-993C-F8AE1C2B57E8}"/>
              </c:ext>
            </c:extLst>
          </c:dPt>
          <c:dPt>
            <c:idx val="1"/>
            <c:invertIfNegative val="0"/>
            <c:bubble3D val="0"/>
            <c:extLst xmlns:c16r2="http://schemas.microsoft.com/office/drawing/2015/06/chart">
              <c:ext xmlns:c16="http://schemas.microsoft.com/office/drawing/2014/chart" uri="{C3380CC4-5D6E-409C-BE32-E72D297353CC}">
                <c16:uniqueId val="{00000004-4015-415C-993C-F8AE1C2B57E8}"/>
              </c:ext>
            </c:extLst>
          </c:dPt>
          <c:dPt>
            <c:idx val="2"/>
            <c:invertIfNegative val="0"/>
            <c:bubble3D val="0"/>
            <c:extLst xmlns:c16r2="http://schemas.microsoft.com/office/drawing/2015/06/chart">
              <c:ext xmlns:c16="http://schemas.microsoft.com/office/drawing/2014/chart" uri="{C3380CC4-5D6E-409C-BE32-E72D297353CC}">
                <c16:uniqueId val="{00000005-4015-415C-993C-F8AE1C2B57E8}"/>
              </c:ext>
            </c:extLst>
          </c:dPt>
          <c:dPt>
            <c:idx val="3"/>
            <c:invertIfNegative val="0"/>
            <c:bubble3D val="0"/>
            <c:spPr>
              <a:solidFill>
                <a:schemeClr val="tx2">
                  <a:lumMod val="60000"/>
                  <a:lumOff val="40000"/>
                </a:schemeClr>
              </a:solidFill>
              <a:ln>
                <a:solidFill>
                  <a:schemeClr val="tx1"/>
                </a:solidFill>
              </a:ln>
              <a:effectLst>
                <a:softEdge rad="0"/>
              </a:effectLst>
              <a:scene3d>
                <a:camera prst="orthographicFront"/>
                <a:lightRig rig="threePt" dir="t"/>
              </a:scene3d>
            </c:spPr>
            <c:extLst xmlns:c16r2="http://schemas.microsoft.com/office/drawing/2015/06/chart">
              <c:ext xmlns:c16="http://schemas.microsoft.com/office/drawing/2014/chart" uri="{C3380CC4-5D6E-409C-BE32-E72D297353CC}">
                <c16:uniqueId val="{00000006-4015-415C-993C-F8AE1C2B57E8}"/>
              </c:ext>
            </c:extLst>
          </c:dPt>
          <c:dPt>
            <c:idx val="4"/>
            <c:invertIfNegative val="0"/>
            <c:bubble3D val="0"/>
            <c:extLst xmlns:c16r2="http://schemas.microsoft.com/office/drawing/2015/06/chart">
              <c:ext xmlns:c16="http://schemas.microsoft.com/office/drawing/2014/chart" uri="{C3380CC4-5D6E-409C-BE32-E72D297353CC}">
                <c16:uniqueId val="{00000007-4015-415C-993C-F8AE1C2B57E8}"/>
              </c:ext>
            </c:extLst>
          </c:dPt>
          <c:dPt>
            <c:idx val="5"/>
            <c:invertIfNegative val="0"/>
            <c:bubble3D val="0"/>
          </c:dPt>
          <c:dPt>
            <c:idx val="6"/>
            <c:invertIfNegative val="0"/>
            <c:bubble3D val="0"/>
          </c:dPt>
          <c:dPt>
            <c:idx val="7"/>
            <c:invertIfNegative val="0"/>
            <c:bubble3D val="0"/>
            <c:spPr>
              <a:solidFill>
                <a:schemeClr val="accent6">
                  <a:lumMod val="75000"/>
                </a:schemeClr>
              </a:solidFill>
              <a:ln>
                <a:solidFill>
                  <a:schemeClr val="tx1"/>
                </a:solidFill>
              </a:ln>
              <a:effectLst>
                <a:softEdge rad="0"/>
              </a:effectLst>
              <a:scene3d>
                <a:camera prst="orthographicFront"/>
                <a:lightRig rig="threePt" dir="t"/>
              </a:scene3d>
            </c:spPr>
          </c:dPt>
          <c:dPt>
            <c:idx val="9"/>
            <c:invertIfNegative val="0"/>
            <c:bubble3D val="0"/>
            <c:spPr>
              <a:solidFill>
                <a:schemeClr val="accent6">
                  <a:lumMod val="75000"/>
                </a:schemeClr>
              </a:solidFill>
              <a:ln>
                <a:solidFill>
                  <a:schemeClr val="tx1"/>
                </a:solidFill>
              </a:ln>
              <a:effectLst>
                <a:softEdge rad="0"/>
              </a:effectLst>
              <a:scene3d>
                <a:camera prst="orthographicFront"/>
                <a:lightRig rig="threePt" dir="t"/>
              </a:scene3d>
            </c:spPr>
          </c:dPt>
          <c:dPt>
            <c:idx val="11"/>
            <c:invertIfNegative val="0"/>
            <c:bubble3D val="0"/>
          </c:dPt>
          <c:dPt>
            <c:idx val="12"/>
            <c:invertIfNegative val="0"/>
            <c:bubble3D val="0"/>
          </c:dPt>
          <c:dPt>
            <c:idx val="13"/>
            <c:invertIfNegative val="0"/>
            <c:bubble3D val="0"/>
          </c:dPt>
          <c:dPt>
            <c:idx val="14"/>
            <c:invertIfNegative val="0"/>
            <c:bubble3D val="0"/>
          </c:dPt>
          <c:cat>
            <c:strRef>
              <c:f>Sheet1!$A$2:$A$20</c:f>
              <c:strCache>
                <c:ptCount val="19"/>
                <c:pt idx="0">
                  <c:v>אוסטרליה</c:v>
                </c:pt>
                <c:pt idx="1">
                  <c:v>ארה"ב </c:v>
                </c:pt>
                <c:pt idx="2">
                  <c:v>פינלנד </c:v>
                </c:pt>
                <c:pt idx="3">
                  <c:v>ישראל </c:v>
                </c:pt>
                <c:pt idx="4">
                  <c:v>יוון </c:v>
                </c:pt>
                <c:pt idx="5">
                  <c:v>ספרד </c:v>
                </c:pt>
                <c:pt idx="6">
                  <c:v>גרמניה </c:v>
                </c:pt>
                <c:pt idx="7">
                  <c:v>EU28</c:v>
                </c:pt>
                <c:pt idx="8">
                  <c:v>בלגיה </c:v>
                </c:pt>
                <c:pt idx="9">
                  <c:v>EU15</c:v>
                </c:pt>
                <c:pt idx="10">
                  <c:v>בריטניה </c:v>
                </c:pt>
                <c:pt idx="11">
                  <c:v>איטליה </c:v>
                </c:pt>
                <c:pt idx="12">
                  <c:v>אירלנד </c:v>
                </c:pt>
                <c:pt idx="13">
                  <c:v>שבדיה </c:v>
                </c:pt>
                <c:pt idx="14">
                  <c:v>קנדה </c:v>
                </c:pt>
                <c:pt idx="15">
                  <c:v>דנמרק </c:v>
                </c:pt>
                <c:pt idx="16">
                  <c:v>הולנד </c:v>
                </c:pt>
                <c:pt idx="17">
                  <c:v>צרפת </c:v>
                </c:pt>
                <c:pt idx="18">
                  <c:v>אוסטריה </c:v>
                </c:pt>
              </c:strCache>
            </c:strRef>
          </c:cat>
          <c:val>
            <c:numRef>
              <c:f>Sheet1!$B$2:$B$20</c:f>
              <c:numCache>
                <c:formatCode>0.00</c:formatCode>
                <c:ptCount val="19"/>
                <c:pt idx="0" formatCode="General">
                  <c:v>29.38</c:v>
                </c:pt>
                <c:pt idx="1">
                  <c:v>15.6</c:v>
                </c:pt>
                <c:pt idx="2">
                  <c:v>8.4156778660076679</c:v>
                </c:pt>
                <c:pt idx="3">
                  <c:v>8.0690580952877635</c:v>
                </c:pt>
                <c:pt idx="4">
                  <c:v>8.0540656112593307</c:v>
                </c:pt>
                <c:pt idx="5">
                  <c:v>5.1199037159620886</c:v>
                </c:pt>
                <c:pt idx="6">
                  <c:v>3.6904710144927537</c:v>
                </c:pt>
                <c:pt idx="7">
                  <c:v>3.5245207695354224</c:v>
                </c:pt>
                <c:pt idx="8">
                  <c:v>3.4976860405778738</c:v>
                </c:pt>
                <c:pt idx="9" formatCode="General">
                  <c:v>3.38</c:v>
                </c:pt>
                <c:pt idx="10">
                  <c:v>3.360047167087584</c:v>
                </c:pt>
                <c:pt idx="11">
                  <c:v>3.3335368892908659</c:v>
                </c:pt>
                <c:pt idx="12">
                  <c:v>2.9992879282901903</c:v>
                </c:pt>
                <c:pt idx="13">
                  <c:v>2.6484712662077796</c:v>
                </c:pt>
                <c:pt idx="14">
                  <c:v>2.5179727303751762</c:v>
                </c:pt>
                <c:pt idx="15">
                  <c:v>2.3919774561647649</c:v>
                </c:pt>
                <c:pt idx="16">
                  <c:v>2.1858736059479553</c:v>
                </c:pt>
                <c:pt idx="17">
                  <c:v>1.5450320405224955</c:v>
                </c:pt>
                <c:pt idx="18">
                  <c:v>1.0289641965598604</c:v>
                </c:pt>
              </c:numCache>
            </c:numRef>
          </c:val>
          <c:extLst xmlns:c16r2="http://schemas.microsoft.com/office/drawing/2015/06/chart">
            <c:ext xmlns:c16="http://schemas.microsoft.com/office/drawing/2014/chart" uri="{C3380CC4-5D6E-409C-BE32-E72D297353CC}">
              <c16:uniqueId val="{00000000-4015-415C-993C-F8AE1C2B57E8}"/>
            </c:ext>
          </c:extLst>
        </c:ser>
        <c:dLbls>
          <c:showLegendKey val="0"/>
          <c:showVal val="0"/>
          <c:showCatName val="0"/>
          <c:showSerName val="0"/>
          <c:showPercent val="0"/>
          <c:showBubbleSize val="0"/>
        </c:dLbls>
        <c:gapWidth val="219"/>
        <c:overlap val="-27"/>
        <c:axId val="128871040"/>
        <c:axId val="128872832"/>
      </c:barChart>
      <c:catAx>
        <c:axId val="12887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e-IL"/>
          </a:p>
        </c:txPr>
        <c:crossAx val="128872832"/>
        <c:crosses val="autoZero"/>
        <c:auto val="1"/>
        <c:lblAlgn val="ctr"/>
        <c:lblOffset val="100"/>
        <c:noMultiLvlLbl val="0"/>
      </c:catAx>
      <c:valAx>
        <c:axId val="128872832"/>
        <c:scaling>
          <c:orientation val="minMax"/>
          <c:max val="30"/>
          <c:min val="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he-IL"/>
          </a:p>
        </c:txPr>
        <c:crossAx val="128871040"/>
        <c:crosses val="autoZero"/>
        <c:crossBetween val="between"/>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3189591400414E-2"/>
          <c:y val="3.8769401893170151E-2"/>
          <c:w val="0.8047626491113391"/>
          <c:h val="0.62776697897747402"/>
        </c:manualLayout>
      </c:layout>
      <c:barChart>
        <c:barDir val="col"/>
        <c:grouping val="clustered"/>
        <c:varyColors val="0"/>
        <c:ser>
          <c:idx val="0"/>
          <c:order val="0"/>
          <c:tx>
            <c:strRef>
              <c:f>Sheet1!$B$1</c:f>
              <c:strCache>
                <c:ptCount val="1"/>
                <c:pt idx="0">
                  <c:v>Series 1</c:v>
                </c:pt>
              </c:strCache>
            </c:strRef>
          </c:tx>
          <c:spPr>
            <a:solidFill>
              <a:schemeClr val="accent6">
                <a:lumMod val="40000"/>
                <a:lumOff val="60000"/>
              </a:schemeClr>
            </a:solidFill>
            <a:ln>
              <a:solidFill>
                <a:schemeClr val="tx1"/>
              </a:solidFill>
            </a:ln>
            <a:effectLst>
              <a:softEdge rad="0"/>
            </a:effectLst>
            <a:scene3d>
              <a:camera prst="orthographicFront"/>
              <a:lightRig rig="threePt" dir="t"/>
            </a:scene3d>
          </c:spPr>
          <c:invertIfNegative val="0"/>
          <c:dPt>
            <c:idx val="0"/>
            <c:invertIfNegative val="0"/>
            <c:bubble3D val="0"/>
            <c:spPr>
              <a:solidFill>
                <a:schemeClr val="tx2">
                  <a:lumMod val="60000"/>
                  <a:lumOff val="40000"/>
                </a:schemeClr>
              </a:solidFill>
              <a:ln>
                <a:solidFill>
                  <a:schemeClr val="tx1"/>
                </a:solidFill>
              </a:ln>
              <a:effectLst>
                <a:softEdge rad="0"/>
              </a:effectLst>
              <a:scene3d>
                <a:camera prst="orthographicFront"/>
                <a:lightRig rig="threePt" dir="t"/>
              </a:scene3d>
            </c:spPr>
            <c:extLst xmlns:c16r2="http://schemas.microsoft.com/office/drawing/2015/06/chart">
              <c:ext xmlns:c16="http://schemas.microsoft.com/office/drawing/2014/chart" uri="{C3380CC4-5D6E-409C-BE32-E72D297353CC}">
                <c16:uniqueId val="{00000003-4015-415C-993C-F8AE1C2B57E8}"/>
              </c:ext>
            </c:extLst>
          </c:dPt>
          <c:dPt>
            <c:idx val="1"/>
            <c:invertIfNegative val="0"/>
            <c:bubble3D val="0"/>
            <c:spPr>
              <a:solidFill>
                <a:schemeClr val="tx2">
                  <a:lumMod val="60000"/>
                  <a:lumOff val="40000"/>
                </a:schemeClr>
              </a:solidFill>
              <a:ln>
                <a:solidFill>
                  <a:schemeClr val="tx1"/>
                </a:solidFill>
              </a:ln>
              <a:effectLst>
                <a:softEdge rad="0"/>
              </a:effectLst>
              <a:scene3d>
                <a:camera prst="orthographicFront"/>
                <a:lightRig rig="threePt" dir="t"/>
              </a:scene3d>
            </c:spPr>
            <c:extLst xmlns:c16r2="http://schemas.microsoft.com/office/drawing/2015/06/chart">
              <c:ext xmlns:c16="http://schemas.microsoft.com/office/drawing/2014/chart" uri="{C3380CC4-5D6E-409C-BE32-E72D297353CC}">
                <c16:uniqueId val="{00000004-4015-415C-993C-F8AE1C2B57E8}"/>
              </c:ext>
            </c:extLst>
          </c:dPt>
          <c:dPt>
            <c:idx val="2"/>
            <c:invertIfNegative val="0"/>
            <c:bubble3D val="0"/>
            <c:spPr>
              <a:solidFill>
                <a:schemeClr val="tx2">
                  <a:lumMod val="60000"/>
                  <a:lumOff val="40000"/>
                </a:schemeClr>
              </a:solidFill>
              <a:ln>
                <a:solidFill>
                  <a:schemeClr val="tx1"/>
                </a:solidFill>
              </a:ln>
              <a:effectLst>
                <a:softEdge rad="0"/>
              </a:effectLst>
              <a:scene3d>
                <a:camera prst="orthographicFront"/>
                <a:lightRig rig="threePt" dir="t"/>
              </a:scene3d>
            </c:spPr>
            <c:extLst xmlns:c16r2="http://schemas.microsoft.com/office/drawing/2015/06/chart">
              <c:ext xmlns:c16="http://schemas.microsoft.com/office/drawing/2014/chart" uri="{C3380CC4-5D6E-409C-BE32-E72D297353CC}">
                <c16:uniqueId val="{00000005-4015-415C-993C-F8AE1C2B57E8}"/>
              </c:ext>
            </c:extLst>
          </c:dPt>
          <c:dPt>
            <c:idx val="3"/>
            <c:invertIfNegative val="0"/>
            <c:bubble3D val="0"/>
            <c:spPr>
              <a:solidFill>
                <a:schemeClr val="tx2">
                  <a:lumMod val="60000"/>
                  <a:lumOff val="40000"/>
                </a:schemeClr>
              </a:solidFill>
              <a:ln>
                <a:solidFill>
                  <a:schemeClr val="tx1"/>
                </a:solidFill>
              </a:ln>
              <a:effectLst>
                <a:softEdge rad="0"/>
              </a:effectLst>
              <a:scene3d>
                <a:camera prst="orthographicFront"/>
                <a:lightRig rig="threePt" dir="t"/>
              </a:scene3d>
            </c:spPr>
            <c:extLst xmlns:c16r2="http://schemas.microsoft.com/office/drawing/2015/06/chart">
              <c:ext xmlns:c16="http://schemas.microsoft.com/office/drawing/2014/chart" uri="{C3380CC4-5D6E-409C-BE32-E72D297353CC}">
                <c16:uniqueId val="{00000006-4015-415C-993C-F8AE1C2B57E8}"/>
              </c:ext>
            </c:extLst>
          </c:dPt>
          <c:dPt>
            <c:idx val="4"/>
            <c:invertIfNegative val="0"/>
            <c:bubble3D val="0"/>
            <c:spPr>
              <a:solidFill>
                <a:schemeClr val="tx2">
                  <a:lumMod val="60000"/>
                  <a:lumOff val="40000"/>
                </a:schemeClr>
              </a:solidFill>
              <a:ln>
                <a:solidFill>
                  <a:schemeClr val="tx1"/>
                </a:solidFill>
              </a:ln>
              <a:effectLst>
                <a:softEdge rad="0"/>
              </a:effectLst>
              <a:scene3d>
                <a:camera prst="orthographicFront"/>
                <a:lightRig rig="threePt" dir="t"/>
              </a:scene3d>
            </c:spPr>
            <c:extLst xmlns:c16r2="http://schemas.microsoft.com/office/drawing/2015/06/chart">
              <c:ext xmlns:c16="http://schemas.microsoft.com/office/drawing/2014/chart" uri="{C3380CC4-5D6E-409C-BE32-E72D297353CC}">
                <c16:uniqueId val="{00000007-4015-415C-993C-F8AE1C2B57E8}"/>
              </c:ext>
            </c:extLst>
          </c:dPt>
          <c:dPt>
            <c:idx val="5"/>
            <c:invertIfNegative val="0"/>
            <c:bubble3D val="0"/>
            <c:spPr>
              <a:solidFill>
                <a:schemeClr val="tx2">
                  <a:lumMod val="60000"/>
                  <a:lumOff val="40000"/>
                </a:schemeClr>
              </a:solidFill>
              <a:ln>
                <a:solidFill>
                  <a:schemeClr val="tx1"/>
                </a:solidFill>
              </a:ln>
              <a:effectLst>
                <a:softEdge rad="0"/>
              </a:effectLst>
              <a:scene3d>
                <a:camera prst="orthographicFront"/>
                <a:lightRig rig="threePt" dir="t"/>
              </a:scene3d>
            </c:spPr>
          </c:dPt>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0.00</c:formatCode>
                <c:ptCount val="6"/>
                <c:pt idx="0">
                  <c:v>15.859780543966435</c:v>
                </c:pt>
                <c:pt idx="1">
                  <c:v>13.057313474337695</c:v>
                </c:pt>
                <c:pt idx="2">
                  <c:v>10.904271570104498</c:v>
                </c:pt>
                <c:pt idx="3">
                  <c:v>9.9794123588156047</c:v>
                </c:pt>
                <c:pt idx="4">
                  <c:v>8.0690580952877635</c:v>
                </c:pt>
                <c:pt idx="5">
                  <c:v>7.17</c:v>
                </c:pt>
              </c:numCache>
            </c:numRef>
          </c:val>
          <c:extLst xmlns:c16r2="http://schemas.microsoft.com/office/drawing/2015/06/chart">
            <c:ext xmlns:c16="http://schemas.microsoft.com/office/drawing/2014/chart" uri="{C3380CC4-5D6E-409C-BE32-E72D297353CC}">
              <c16:uniqueId val="{00000000-4015-415C-993C-F8AE1C2B57E8}"/>
            </c:ext>
          </c:extLst>
        </c:ser>
        <c:dLbls>
          <c:showLegendKey val="0"/>
          <c:showVal val="0"/>
          <c:showCatName val="0"/>
          <c:showSerName val="0"/>
          <c:showPercent val="0"/>
          <c:showBubbleSize val="0"/>
        </c:dLbls>
        <c:gapWidth val="219"/>
        <c:overlap val="-27"/>
        <c:axId val="134248320"/>
        <c:axId val="134249856"/>
      </c:barChart>
      <c:catAx>
        <c:axId val="1342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he-IL"/>
          </a:p>
        </c:txPr>
        <c:crossAx val="134249856"/>
        <c:crosses val="autoZero"/>
        <c:auto val="1"/>
        <c:lblAlgn val="ctr"/>
        <c:lblOffset val="100"/>
        <c:noMultiLvlLbl val="0"/>
      </c:catAx>
      <c:valAx>
        <c:axId val="134249856"/>
        <c:scaling>
          <c:orientation val="minMax"/>
          <c:max val="30"/>
          <c:min val="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he-IL"/>
          </a:p>
        </c:txPr>
        <c:crossAx val="134248320"/>
        <c:crosses val="autoZero"/>
        <c:crossBetween val="between"/>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308476290001169"/>
          <c:y val="6.317175850796114E-2"/>
          <c:w val="0.51574244954089965"/>
          <c:h val="0.82840926017388306"/>
        </c:manualLayout>
      </c:layout>
      <c:barChart>
        <c:barDir val="col"/>
        <c:grouping val="stacked"/>
        <c:varyColors val="0"/>
        <c:ser>
          <c:idx val="1"/>
          <c:order val="0"/>
          <c:tx>
            <c:strRef>
              <c:f>גיליון1!$A$2</c:f>
              <c:strCache>
                <c:ptCount val="1"/>
                <c:pt idx="0">
                  <c:v>תעשיית אנרגיה</c:v>
                </c:pt>
              </c:strCache>
            </c:strRef>
          </c:tx>
          <c:invertIfNegative val="0"/>
          <c:cat>
            <c:strRef>
              <c:f>גיליון1!$B$1:$G$1</c:f>
              <c:strCache>
                <c:ptCount val="6"/>
                <c:pt idx="0">
                  <c:v>2012</c:v>
                </c:pt>
                <c:pt idx="1">
                  <c:v>2013</c:v>
                </c:pt>
                <c:pt idx="2">
                  <c:v>2014</c:v>
                </c:pt>
                <c:pt idx="3">
                  <c:v>2015</c:v>
                </c:pt>
                <c:pt idx="4">
                  <c:v>2016</c:v>
                </c:pt>
                <c:pt idx="5">
                  <c:v>2017</c:v>
                </c:pt>
              </c:strCache>
            </c:strRef>
          </c:cat>
          <c:val>
            <c:numRef>
              <c:f>גיליון1!$B$2:$G$2</c:f>
              <c:numCache>
                <c:formatCode>0</c:formatCode>
                <c:ptCount val="6"/>
                <c:pt idx="0" formatCode="General">
                  <c:v>244</c:v>
                </c:pt>
                <c:pt idx="1">
                  <c:v>74</c:v>
                </c:pt>
              </c:numCache>
            </c:numRef>
          </c:val>
        </c:ser>
        <c:ser>
          <c:idx val="2"/>
          <c:order val="1"/>
          <c:tx>
            <c:strRef>
              <c:f>גיליון1!$A$3</c:f>
              <c:strCache>
                <c:ptCount val="1"/>
                <c:pt idx="0">
                  <c:v>תעשייה כימית</c:v>
                </c:pt>
              </c:strCache>
            </c:strRef>
          </c:tx>
          <c:spPr>
            <a:solidFill>
              <a:schemeClr val="accent6">
                <a:lumMod val="75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גיליון1!$B$3:$G$3</c:f>
              <c:numCache>
                <c:formatCode>0</c:formatCode>
                <c:ptCount val="6"/>
                <c:pt idx="0" formatCode="General">
                  <c:v>252</c:v>
                </c:pt>
                <c:pt idx="1">
                  <c:v>91</c:v>
                </c:pt>
                <c:pt idx="2" formatCode="General">
                  <c:v>36</c:v>
                </c:pt>
                <c:pt idx="3" formatCode="General">
                  <c:v>30</c:v>
                </c:pt>
                <c:pt idx="4" formatCode="General">
                  <c:v>27</c:v>
                </c:pt>
                <c:pt idx="5" formatCode="General">
                  <c:v>25</c:v>
                </c:pt>
              </c:numCache>
            </c:numRef>
          </c:val>
        </c:ser>
        <c:ser>
          <c:idx val="0"/>
          <c:order val="2"/>
          <c:tx>
            <c:strRef>
              <c:f>גיליון1!$A$4</c:f>
              <c:strCache>
                <c:ptCount val="1"/>
                <c:pt idx="0">
                  <c:v>תעשייה מינרלית</c:v>
                </c:pt>
              </c:strCache>
            </c:strRef>
          </c:tx>
          <c:spPr>
            <a:solidFill>
              <a:schemeClr val="accent2">
                <a:lumMod val="60000"/>
                <a:lumOff val="40000"/>
              </a:schemeClr>
            </a:solidFill>
            <a:ln>
              <a:noFill/>
            </a:ln>
          </c:spPr>
          <c:invertIfNegative val="0"/>
          <c:cat>
            <c:strRef>
              <c:f>גיליון1!$B$1:$G$1</c:f>
              <c:strCache>
                <c:ptCount val="6"/>
                <c:pt idx="0">
                  <c:v>2012</c:v>
                </c:pt>
                <c:pt idx="1">
                  <c:v>2013</c:v>
                </c:pt>
                <c:pt idx="2">
                  <c:v>2014</c:v>
                </c:pt>
                <c:pt idx="3">
                  <c:v>2015</c:v>
                </c:pt>
                <c:pt idx="4">
                  <c:v>2016</c:v>
                </c:pt>
                <c:pt idx="5">
                  <c:v>2017</c:v>
                </c:pt>
              </c:strCache>
            </c:strRef>
          </c:cat>
          <c:val>
            <c:numRef>
              <c:f>גיליון1!$B$4:$G$4</c:f>
              <c:numCache>
                <c:formatCode>0</c:formatCode>
                <c:ptCount val="6"/>
                <c:pt idx="0" formatCode="General">
                  <c:v>96</c:v>
                </c:pt>
                <c:pt idx="1">
                  <c:v>101</c:v>
                </c:pt>
                <c:pt idx="2" formatCode="General">
                  <c:v>69</c:v>
                </c:pt>
                <c:pt idx="3" formatCode="General">
                  <c:v>54</c:v>
                </c:pt>
                <c:pt idx="4" formatCode="General">
                  <c:v>57</c:v>
                </c:pt>
                <c:pt idx="5" formatCode="General">
                  <c:v>45</c:v>
                </c:pt>
              </c:numCache>
            </c:numRef>
          </c:val>
        </c:ser>
        <c:ser>
          <c:idx val="3"/>
          <c:order val="3"/>
          <c:tx>
            <c:strRef>
              <c:f>גיליון1!$A$5</c:f>
              <c:strCache>
                <c:ptCount val="1"/>
                <c:pt idx="0">
                  <c:v>תעשיית מזון ומשקאות</c:v>
                </c:pt>
              </c:strCache>
            </c:strRef>
          </c:tx>
          <c:spPr>
            <a:solidFill>
              <a:schemeClr val="bg2">
                <a:lumMod val="25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גיליון1!$B$5:$G$5</c:f>
              <c:numCache>
                <c:formatCode>General</c:formatCode>
                <c:ptCount val="6"/>
                <c:pt idx="0">
                  <c:v>81</c:v>
                </c:pt>
                <c:pt idx="1">
                  <c:v>79</c:v>
                </c:pt>
                <c:pt idx="2">
                  <c:v>68</c:v>
                </c:pt>
                <c:pt idx="3">
                  <c:v>57</c:v>
                </c:pt>
                <c:pt idx="4">
                  <c:v>48</c:v>
                </c:pt>
                <c:pt idx="5">
                  <c:v>40</c:v>
                </c:pt>
              </c:numCache>
            </c:numRef>
          </c:val>
        </c:ser>
        <c:ser>
          <c:idx val="4"/>
          <c:order val="4"/>
          <c:tx>
            <c:strRef>
              <c:f>גיליון1!$A$6</c:f>
              <c:strCache>
                <c:ptCount val="1"/>
                <c:pt idx="0">
                  <c:v>כל השאר</c:v>
                </c:pt>
              </c:strCache>
            </c:strRef>
          </c:tx>
          <c:spPr>
            <a:solidFill>
              <a:schemeClr val="accent1">
                <a:lumMod val="60000"/>
                <a:lumOff val="40000"/>
              </a:schemeClr>
            </a:solidFill>
          </c:spPr>
          <c:invertIfNegative val="0"/>
          <c:cat>
            <c:strRef>
              <c:f>גיליון1!$B$1:$G$1</c:f>
              <c:strCache>
                <c:ptCount val="6"/>
                <c:pt idx="0">
                  <c:v>2012</c:v>
                </c:pt>
                <c:pt idx="1">
                  <c:v>2013</c:v>
                </c:pt>
                <c:pt idx="2">
                  <c:v>2014</c:v>
                </c:pt>
                <c:pt idx="3">
                  <c:v>2015</c:v>
                </c:pt>
                <c:pt idx="4">
                  <c:v>2016</c:v>
                </c:pt>
                <c:pt idx="5">
                  <c:v>2017</c:v>
                </c:pt>
              </c:strCache>
            </c:strRef>
          </c:cat>
          <c:val>
            <c:numRef>
              <c:f>גיליון1!$B$6:$G$6</c:f>
              <c:numCache>
                <c:formatCode>General</c:formatCode>
                <c:ptCount val="6"/>
                <c:pt idx="0">
                  <c:v>42</c:v>
                </c:pt>
                <c:pt idx="1">
                  <c:v>47</c:v>
                </c:pt>
                <c:pt idx="2">
                  <c:v>37</c:v>
                </c:pt>
                <c:pt idx="3">
                  <c:v>37</c:v>
                </c:pt>
                <c:pt idx="4">
                  <c:v>38</c:v>
                </c:pt>
                <c:pt idx="5">
                  <c:v>32</c:v>
                </c:pt>
              </c:numCache>
            </c:numRef>
          </c:val>
        </c:ser>
        <c:dLbls>
          <c:showLegendKey val="0"/>
          <c:showVal val="0"/>
          <c:showCatName val="0"/>
          <c:showSerName val="0"/>
          <c:showPercent val="0"/>
          <c:showBubbleSize val="0"/>
        </c:dLbls>
        <c:gapWidth val="150"/>
        <c:overlap val="100"/>
        <c:axId val="162102656"/>
        <c:axId val="162108544"/>
      </c:barChart>
      <c:catAx>
        <c:axId val="162102656"/>
        <c:scaling>
          <c:orientation val="minMax"/>
        </c:scaling>
        <c:delete val="0"/>
        <c:axPos val="b"/>
        <c:numFmt formatCode="General" sourceLinked="1"/>
        <c:majorTickMark val="out"/>
        <c:minorTickMark val="none"/>
        <c:tickLblPos val="nextTo"/>
        <c:txPr>
          <a:bodyPr rot="0" vert="horz"/>
          <a:lstStyle/>
          <a:p>
            <a:pPr>
              <a:defRPr/>
            </a:pPr>
            <a:endParaRPr lang="he-IL"/>
          </a:p>
        </c:txPr>
        <c:crossAx val="162108544"/>
        <c:crosses val="autoZero"/>
        <c:auto val="1"/>
        <c:lblAlgn val="ctr"/>
        <c:lblOffset val="100"/>
        <c:noMultiLvlLbl val="0"/>
      </c:catAx>
      <c:valAx>
        <c:axId val="162108544"/>
        <c:scaling>
          <c:orientation val="minMax"/>
        </c:scaling>
        <c:delete val="0"/>
        <c:axPos val="l"/>
        <c:numFmt formatCode="#,##0" sourceLinked="0"/>
        <c:majorTickMark val="out"/>
        <c:minorTickMark val="none"/>
        <c:tickLblPos val="nextTo"/>
        <c:crossAx val="162102656"/>
        <c:crosses val="autoZero"/>
        <c:crossBetween val="between"/>
        <c:majorUnit val="200"/>
      </c:valAx>
      <c:spPr>
        <a:noFill/>
        <a:ln w="25400">
          <a:noFill/>
        </a:ln>
      </c:spPr>
    </c:plotArea>
    <c:legend>
      <c:legendPos val="r"/>
      <c:layout>
        <c:manualLayout>
          <c:xMode val="edge"/>
          <c:yMode val="edge"/>
          <c:x val="0.65160341561057367"/>
          <c:y val="0.2148102773455165"/>
          <c:w val="0.33431212133922211"/>
          <c:h val="0.54727219987926967"/>
        </c:manualLayout>
      </c:layout>
      <c:overlay val="0"/>
    </c:legend>
    <c:plotVisOnly val="1"/>
    <c:dispBlanksAs val="gap"/>
    <c:showDLblsOverMax val="0"/>
  </c:chart>
  <c:spPr>
    <a:ln>
      <a:noFill/>
    </a:ln>
  </c:spPr>
  <c:txPr>
    <a:bodyPr/>
    <a:lstStyle/>
    <a:p>
      <a:pPr>
        <a:defRPr sz="2000"/>
      </a:pPr>
      <a:endParaRPr lang="he-IL"/>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0.60727</cdr:x>
      <cdr:y>0.93133</cdr:y>
    </cdr:from>
    <cdr:to>
      <cdr:x>0.68252</cdr:x>
      <cdr:y>0.97039</cdr:y>
    </cdr:to>
    <cdr:sp macro="" textlink="">
      <cdr:nvSpPr>
        <cdr:cNvPr id="2" name="TextBox 1">
          <a:extLst xmlns:a="http://schemas.openxmlformats.org/drawingml/2006/main">
            <a:ext uri="{FF2B5EF4-FFF2-40B4-BE49-F238E27FC236}">
              <a16:creationId xmlns="" xmlns:a16="http://schemas.microsoft.com/office/drawing/2014/main" id="{58DE2A65-E696-48CB-8F56-3DA32B53F060}"/>
            </a:ext>
          </a:extLst>
        </cdr:cNvPr>
        <cdr:cNvSpPr txBox="1"/>
      </cdr:nvSpPr>
      <cdr:spPr>
        <a:xfrm xmlns:a="http://schemas.openxmlformats.org/drawingml/2006/main">
          <a:off x="4947614" y="4555219"/>
          <a:ext cx="613050" cy="191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x-none" sz="1100" dirty="0"/>
        </a:p>
      </cdr:txBody>
    </cdr:sp>
  </cdr:relSizeAnchor>
  <cdr:relSizeAnchor xmlns:cdr="http://schemas.openxmlformats.org/drawingml/2006/chartDrawing">
    <cdr:from>
      <cdr:x>1</cdr:x>
      <cdr:y>0.94622</cdr:y>
    </cdr:from>
    <cdr:to>
      <cdr:x>1</cdr:x>
      <cdr:y>1</cdr:y>
    </cdr:to>
    <cdr:cxnSp macro="">
      <cdr:nvCxnSpPr>
        <cdr:cNvPr id="3" name="Straight Connector 2">
          <a:extLst xmlns:a="http://schemas.openxmlformats.org/drawingml/2006/main">
            <a:ext uri="{FF2B5EF4-FFF2-40B4-BE49-F238E27FC236}">
              <a16:creationId xmlns="" xmlns:a16="http://schemas.microsoft.com/office/drawing/2014/main" id="{45921020-9CF1-4343-96D6-95689274640C}"/>
            </a:ext>
          </a:extLst>
        </cdr:cNvPr>
        <cdr:cNvCxnSpPr>
          <a:cxnSpLocks xmlns:a="http://schemas.openxmlformats.org/drawingml/2006/main"/>
        </cdr:cNvCxnSpPr>
      </cdr:nvCxnSpPr>
      <cdr:spPr>
        <a:xfrm xmlns:a="http://schemas.openxmlformats.org/drawingml/2006/main">
          <a:off x="8871272" y="6144096"/>
          <a:ext cx="0" cy="26305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0.60727</cdr:x>
      <cdr:y>0.93133</cdr:y>
    </cdr:from>
    <cdr:to>
      <cdr:x>0.68252</cdr:x>
      <cdr:y>0.97039</cdr:y>
    </cdr:to>
    <cdr:sp macro="" textlink="">
      <cdr:nvSpPr>
        <cdr:cNvPr id="2" name="TextBox 1">
          <a:extLst xmlns:a="http://schemas.openxmlformats.org/drawingml/2006/main">
            <a:ext uri="{FF2B5EF4-FFF2-40B4-BE49-F238E27FC236}">
              <a16:creationId xmlns="" xmlns:a16="http://schemas.microsoft.com/office/drawing/2014/main" id="{58DE2A65-E696-48CB-8F56-3DA32B53F060}"/>
            </a:ext>
          </a:extLst>
        </cdr:cNvPr>
        <cdr:cNvSpPr txBox="1"/>
      </cdr:nvSpPr>
      <cdr:spPr>
        <a:xfrm xmlns:a="http://schemas.openxmlformats.org/drawingml/2006/main">
          <a:off x="4947614" y="4555219"/>
          <a:ext cx="613050" cy="191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x-none" sz="1100" dirty="0"/>
        </a:p>
      </cdr:txBody>
    </cdr:sp>
  </cdr:relSizeAnchor>
  <cdr:relSizeAnchor xmlns:cdr="http://schemas.openxmlformats.org/drawingml/2006/chartDrawing">
    <cdr:from>
      <cdr:x>1</cdr:x>
      <cdr:y>0.94622</cdr:y>
    </cdr:from>
    <cdr:to>
      <cdr:x>1</cdr:x>
      <cdr:y>1</cdr:y>
    </cdr:to>
    <cdr:cxnSp macro="">
      <cdr:nvCxnSpPr>
        <cdr:cNvPr id="3" name="Straight Connector 2">
          <a:extLst xmlns:a="http://schemas.openxmlformats.org/drawingml/2006/main">
            <a:ext uri="{FF2B5EF4-FFF2-40B4-BE49-F238E27FC236}">
              <a16:creationId xmlns="" xmlns:a16="http://schemas.microsoft.com/office/drawing/2014/main" id="{45921020-9CF1-4343-96D6-95689274640C}"/>
            </a:ext>
          </a:extLst>
        </cdr:cNvPr>
        <cdr:cNvCxnSpPr>
          <a:cxnSpLocks xmlns:a="http://schemas.openxmlformats.org/drawingml/2006/main"/>
        </cdr:cNvCxnSpPr>
      </cdr:nvCxnSpPr>
      <cdr:spPr>
        <a:xfrm xmlns:a="http://schemas.openxmlformats.org/drawingml/2006/main">
          <a:off x="8871272" y="6144096"/>
          <a:ext cx="0" cy="26305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8DC30E47-4D84-4FF9-BBBF-FD781DAA4CD6}" type="datetimeFigureOut">
              <a:rPr lang="he-IL" smtClean="0"/>
              <a:t>כ"ד/אלול/תשע"ח</a:t>
            </a:fld>
            <a:endParaRPr lang="he-IL"/>
          </a:p>
        </p:txBody>
      </p:sp>
      <p:sp>
        <p:nvSpPr>
          <p:cNvPr id="4" name="מציין מיקום של כותרת תחתונה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9AA0B37C-6AC0-4616-A101-6693147B964E}" type="slidenum">
              <a:rPr lang="he-IL" smtClean="0"/>
              <a:t>‹#›</a:t>
            </a:fld>
            <a:endParaRPr lang="he-IL"/>
          </a:p>
        </p:txBody>
      </p:sp>
    </p:spTree>
    <p:extLst>
      <p:ext uri="{BB962C8B-B14F-4D97-AF65-F5344CB8AC3E}">
        <p14:creationId xmlns:p14="http://schemas.microsoft.com/office/powerpoint/2010/main" val="30670393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091640B0-050F-4B6A-A066-E395D732498F}" type="datetimeFigureOut">
              <a:rPr lang="he-IL" smtClean="0"/>
              <a:t>כ"ד/אלול/תשע"ח</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153"/>
            <a:ext cx="5438140" cy="4466987"/>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1F3BB743-A5BB-45A3-BEB7-19626D72B9F7}" type="slidenum">
              <a:rPr lang="he-IL" smtClean="0"/>
              <a:t>‹#›</a:t>
            </a:fld>
            <a:endParaRPr lang="he-IL"/>
          </a:p>
        </p:txBody>
      </p:sp>
    </p:spTree>
    <p:extLst>
      <p:ext uri="{BB962C8B-B14F-4D97-AF65-F5344CB8AC3E}">
        <p14:creationId xmlns:p14="http://schemas.microsoft.com/office/powerpoint/2010/main" val="1721851533"/>
      </p:ext>
    </p:extLst>
  </p:cSld>
  <p:clrMap bg1="lt1" tx1="dk1" bg2="lt2" tx2="dk2" accent1="accent1" accent2="accent2" accent3="accent3" accent4="accent4" accent5="accent5" accent6="accent6" hlink="hlink" folHlink="folHlink"/>
  <p:hf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עליונה 3"/>
          <p:cNvSpPr>
            <a:spLocks noGrp="1"/>
          </p:cNvSpPr>
          <p:nvPr>
            <p:ph type="hd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1F3BB743-A5BB-45A3-BEB7-19626D72B9F7}" type="slidenum">
              <a:rPr lang="he-IL" smtClean="0"/>
              <a:t>1</a:t>
            </a:fld>
            <a:endParaRPr lang="he-IL" dirty="0"/>
          </a:p>
        </p:txBody>
      </p:sp>
    </p:spTree>
    <p:extLst>
      <p:ext uri="{BB962C8B-B14F-4D97-AF65-F5344CB8AC3E}">
        <p14:creationId xmlns:p14="http://schemas.microsoft.com/office/powerpoint/2010/main" val="203608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מספר שקופית 4"/>
          <p:cNvSpPr>
            <a:spLocks noGrp="1"/>
          </p:cNvSpPr>
          <p:nvPr>
            <p:ph type="sldNum" sz="quarter" idx="11"/>
          </p:nvPr>
        </p:nvSpPr>
        <p:spPr/>
        <p:txBody>
          <a:bodyPr/>
          <a:lstStyle/>
          <a:p>
            <a:fld id="{1F3BB743-A5BB-45A3-BEB7-19626D72B9F7}" type="slidenum">
              <a:rPr lang="he-IL" smtClean="0"/>
              <a:t>13</a:t>
            </a:fld>
            <a:endParaRPr lang="he-IL"/>
          </a:p>
        </p:txBody>
      </p:sp>
    </p:spTree>
    <p:extLst>
      <p:ext uri="{BB962C8B-B14F-4D97-AF65-F5344CB8AC3E}">
        <p14:creationId xmlns:p14="http://schemas.microsoft.com/office/powerpoint/2010/main" val="1501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Header Placeholder 3"/>
          <p:cNvSpPr>
            <a:spLocks noGrp="1"/>
          </p:cNvSpPr>
          <p:nvPr>
            <p:ph type="hdr" sz="quarter" idx="10"/>
          </p:nvPr>
        </p:nvSpPr>
        <p:spPr/>
        <p:txBody>
          <a:bodyPr/>
          <a:lstStyle/>
          <a:p>
            <a:endParaRPr lang="he-IL"/>
          </a:p>
        </p:txBody>
      </p:sp>
      <p:sp>
        <p:nvSpPr>
          <p:cNvPr id="5" name="Slide Number Placeholder 4"/>
          <p:cNvSpPr>
            <a:spLocks noGrp="1"/>
          </p:cNvSpPr>
          <p:nvPr>
            <p:ph type="sldNum" sz="quarter" idx="11"/>
          </p:nvPr>
        </p:nvSpPr>
        <p:spPr/>
        <p:txBody>
          <a:bodyPr/>
          <a:lstStyle/>
          <a:p>
            <a:fld id="{1F3BB743-A5BB-45A3-BEB7-19626D72B9F7}" type="slidenum">
              <a:rPr lang="he-IL" smtClean="0"/>
              <a:t>14</a:t>
            </a:fld>
            <a:endParaRPr lang="he-IL"/>
          </a:p>
        </p:txBody>
      </p:sp>
    </p:spTree>
    <p:extLst>
      <p:ext uri="{BB962C8B-B14F-4D97-AF65-F5344CB8AC3E}">
        <p14:creationId xmlns:p14="http://schemas.microsoft.com/office/powerpoint/2010/main" val="101775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DAEC2BA-E3AF-41D8-BEE4-A3C525D72779}" type="datetime8">
              <a:rPr lang="he-IL" smtClean="0"/>
              <a:t>04 ספטמבר 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313456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04462C-ADF9-42BD-AF2B-D0BEED99F709}" type="datetime8">
              <a:rPr lang="he-IL" smtClean="0"/>
              <a:t>04 ספטמבר 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299420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BB985E3-0F5C-49F2-A725-004D00257411}" type="datetime8">
              <a:rPr lang="he-IL" smtClean="0"/>
              <a:t>04 ספטמבר 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168231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D3A3FB3-0380-410C-9F6D-12FFFBF42B01}" type="datetime8">
              <a:rPr lang="he-IL" smtClean="0"/>
              <a:t>04 ספטמבר 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339562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12B4707-84D7-4BF3-9408-7C608E7721A2}" type="datetime8">
              <a:rPr lang="he-IL" smtClean="0"/>
              <a:t>04 ספטמבר 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260656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0CFD2BF3-1298-48D6-9470-F324B1DD298E}" type="datetime8">
              <a:rPr lang="he-IL" smtClean="0"/>
              <a:t>04 ספטמבר 18</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196213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073E5CD5-DBF0-4C2C-8D07-32492B230B35}" type="datetime8">
              <a:rPr lang="he-IL" smtClean="0"/>
              <a:t>04 ספטמבר 18</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302860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1493E5B-EFA7-4F05-8148-D20745CD1115}" type="datetime8">
              <a:rPr lang="he-IL" smtClean="0"/>
              <a:t>04 ספטמבר 18</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41766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FC01E7B-0DF7-4E86-AD51-F71EF74D06E5}" type="datetime8">
              <a:rPr lang="he-IL" smtClean="0"/>
              <a:t>04 ספטמבר 18</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237738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90BE78E-CE0C-41DD-AF57-5B96BFAEDE8E}" type="datetime8">
              <a:rPr lang="he-IL" smtClean="0"/>
              <a:t>04 ספטמבר 18</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39726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E9A1EA8-FEC5-427C-9A16-A1DA6168B749}" type="datetime8">
              <a:rPr lang="he-IL" smtClean="0"/>
              <a:t>04 ספטמבר 18</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9212C5D-97ED-40CF-8740-47F456E5E2C3}" type="slidenum">
              <a:rPr lang="he-IL" smtClean="0"/>
              <a:t>‹#›</a:t>
            </a:fld>
            <a:endParaRPr lang="he-IL"/>
          </a:p>
        </p:txBody>
      </p:sp>
    </p:spTree>
    <p:extLst>
      <p:ext uri="{BB962C8B-B14F-4D97-AF65-F5344CB8AC3E}">
        <p14:creationId xmlns:p14="http://schemas.microsoft.com/office/powerpoint/2010/main" val="107334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3E8B789-3C01-44DB-9F84-5B695B93302F}" type="datetime8">
              <a:rPr lang="he-IL" smtClean="0"/>
              <a:t>04 ספטמבר 18</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212C5D-97ED-40CF-8740-47F456E5E2C3}" type="slidenum">
              <a:rPr lang="he-IL" smtClean="0"/>
              <a:t>‹#›</a:t>
            </a:fld>
            <a:endParaRPr lang="he-IL"/>
          </a:p>
        </p:txBody>
      </p:sp>
    </p:spTree>
    <p:extLst>
      <p:ext uri="{BB962C8B-B14F-4D97-AF65-F5344CB8AC3E}">
        <p14:creationId xmlns:p14="http://schemas.microsoft.com/office/powerpoint/2010/main" val="110164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health.gov.il/Services/Committee/malignancy_substance/Pages/default.aspx" TargetMode="Externa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sviva.gov.il/InfoServices/Tools/Dictionary/Pages/Non-Methane-Volatile-Organic-Compounds.aspx"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chart" Target="../charts/chart14.xml"/><Relationship Id="rId4" Type="http://schemas.openxmlformats.org/officeDocument/2006/relationships/hyperlink" Target="http://www.sviva.gov.il/PRTRIsrael/Pollutant-emissions-inventory/Pages/Pollutant-Emissions-Inventory-GIS.aspx" TargetMode="Externa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viva.gov.il/PRTRIsrael/Pollutant-emissions-inventory/Pages/Pollutant-Emissions-Inventory-GIS.aspx" TargetMode="Externa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sviva.gov.il/PRTRIsrae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sviva.gov.il/PRTRIsrael" TargetMode="External"/><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מרשם פליטות לסביבה" title="לוגו מפל&quot;ס"/>
          <p:cNvPicPr>
            <a:picLocks noChangeAspect="1" noChangeArrowheads="1"/>
          </p:cNvPicPr>
          <p:nvPr/>
        </p:nvPicPr>
        <p:blipFill rotWithShape="1">
          <a:blip r:embed="rId3">
            <a:extLst>
              <a:ext uri="{28A0092B-C50C-407E-A947-70E740481C1C}">
                <a14:useLocalDpi xmlns:a14="http://schemas.microsoft.com/office/drawing/2010/main" val="0"/>
              </a:ext>
            </a:extLst>
          </a:blip>
          <a:srcRect l="6122" t="8462" r="5039" b="12394"/>
          <a:stretch/>
        </p:blipFill>
        <p:spPr bwMode="auto">
          <a:xfrm>
            <a:off x="7740352" y="6021288"/>
            <a:ext cx="1368152" cy="80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15816" y="5662409"/>
            <a:ext cx="3240360" cy="430887"/>
          </a:xfrm>
          <a:prstGeom prst="rect">
            <a:avLst/>
          </a:prstGeom>
          <a:noFill/>
        </p:spPr>
        <p:txBody>
          <a:bodyPr wrap="square" rtlCol="1">
            <a:spAutoFit/>
          </a:bodyPr>
          <a:lstStyle/>
          <a:p>
            <a:pPr algn="ctr"/>
            <a:r>
              <a:rPr lang="en-US" sz="2200" dirty="0"/>
              <a:t>mirsham@sviva.gov.il</a:t>
            </a:r>
            <a:endParaRPr lang="he-IL" sz="2200" dirty="0"/>
          </a:p>
        </p:txBody>
      </p:sp>
      <p:sp>
        <p:nvSpPr>
          <p:cNvPr id="5" name="מלבן 4"/>
          <p:cNvSpPr/>
          <p:nvPr/>
        </p:nvSpPr>
        <p:spPr>
          <a:xfrm>
            <a:off x="35497" y="3861048"/>
            <a:ext cx="9000999" cy="1446550"/>
          </a:xfrm>
          <a:prstGeom prst="rect">
            <a:avLst/>
          </a:prstGeom>
        </p:spPr>
        <p:txBody>
          <a:bodyPr wrap="square">
            <a:spAutoFit/>
          </a:bodyPr>
          <a:lstStyle/>
          <a:p>
            <a:pPr algn="ctr"/>
            <a:r>
              <a:rPr lang="he-IL" sz="2200" dirty="0" smtClean="0"/>
              <a:t>מיושם מתוקף חוק </a:t>
            </a:r>
            <a:r>
              <a:rPr lang="he-IL" sz="2200" dirty="0"/>
              <a:t>הגנת הסביבה (פליטות והעברות </a:t>
            </a:r>
            <a:endParaRPr lang="he-IL" sz="2200" dirty="0" smtClean="0"/>
          </a:p>
          <a:p>
            <a:pPr algn="ctr"/>
            <a:r>
              <a:rPr lang="he-IL" sz="2200" dirty="0" smtClean="0"/>
              <a:t>לסביבה </a:t>
            </a:r>
            <a:r>
              <a:rPr lang="he-IL" sz="2200" dirty="0"/>
              <a:t>– חובות דיווח ומרשם), </a:t>
            </a:r>
            <a:r>
              <a:rPr lang="he-IL" sz="2200" dirty="0" smtClean="0"/>
              <a:t>תשע"ב-2012</a:t>
            </a:r>
          </a:p>
          <a:p>
            <a:pPr algn="ctr"/>
            <a:endParaRPr lang="he-IL" sz="2200" dirty="0" smtClean="0"/>
          </a:p>
          <a:p>
            <a:pPr algn="ctr"/>
            <a:r>
              <a:rPr lang="he-IL" sz="2200" dirty="0" smtClean="0"/>
              <a:t>ספטמבר 2018</a:t>
            </a:r>
          </a:p>
        </p:txBody>
      </p:sp>
      <p:sp>
        <p:nvSpPr>
          <p:cNvPr id="9" name="כותרת 8"/>
          <p:cNvSpPr>
            <a:spLocks noGrp="1"/>
          </p:cNvSpPr>
          <p:nvPr>
            <p:ph type="ctrTitle"/>
          </p:nvPr>
        </p:nvSpPr>
        <p:spPr>
          <a:xfrm>
            <a:off x="0" y="2132856"/>
            <a:ext cx="9144000" cy="1470025"/>
          </a:xfrm>
          <a:solidFill>
            <a:schemeClr val="accent3">
              <a:lumMod val="40000"/>
              <a:lumOff val="60000"/>
            </a:schemeClr>
          </a:solidFill>
        </p:spPr>
        <p:txBody>
          <a:bodyPr>
            <a:normAutofit/>
          </a:bodyPr>
          <a:lstStyle/>
          <a:p>
            <a:r>
              <a:rPr lang="he-IL" sz="4000" b="1" dirty="0" smtClean="0">
                <a:solidFill>
                  <a:schemeClr val="tx1"/>
                </a:solidFill>
                <a:latin typeface="Verdana" pitchFamily="34" charset="0"/>
                <a:ea typeface="Verdana" pitchFamily="34" charset="0"/>
                <a:cs typeface="+mn-cs"/>
              </a:rPr>
              <a:t>מרשם הפליטות לסביבה</a:t>
            </a:r>
            <a:br>
              <a:rPr lang="he-IL" sz="4000" b="1" dirty="0" smtClean="0">
                <a:solidFill>
                  <a:schemeClr val="tx1"/>
                </a:solidFill>
                <a:latin typeface="Verdana" pitchFamily="34" charset="0"/>
                <a:ea typeface="Verdana" pitchFamily="34" charset="0"/>
                <a:cs typeface="+mn-cs"/>
              </a:rPr>
            </a:br>
            <a:r>
              <a:rPr lang="he-IL" sz="4000" b="1" dirty="0" smtClean="0">
                <a:solidFill>
                  <a:schemeClr val="tx1"/>
                </a:solidFill>
                <a:cs typeface="+mn-cs"/>
              </a:rPr>
              <a:t>סיכום וניתוח דיווחי 2017</a:t>
            </a:r>
            <a:endParaRPr lang="he-IL" sz="4000" dirty="0">
              <a:cs typeface="+mn-cs"/>
            </a:endParaRPr>
          </a:p>
        </p:txBody>
      </p:sp>
      <p:pic>
        <p:nvPicPr>
          <p:cNvPr id="7" name="Picture 3" descr="לוגו המשרד להגנת הסביבה" title="לוגו המשרד להגנת הסביבה"/>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4310" y="332656"/>
            <a:ext cx="1807385"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449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516052"/>
            <a:ext cx="9108504" cy="369332"/>
          </a:xfrm>
          <a:prstGeom prst="rect">
            <a:avLst/>
          </a:prstGeom>
          <a:noFill/>
        </p:spPr>
        <p:txBody>
          <a:bodyPr wrap="square" rtlCol="1">
            <a:spAutoFit/>
          </a:bodyPr>
          <a:lstStyle/>
          <a:p>
            <a:r>
              <a:rPr lang="he-IL" dirty="0" smtClean="0"/>
              <a:t>* לא כולל אסדות הגז טבעי של נובל </a:t>
            </a:r>
            <a:r>
              <a:rPr lang="he-IL" dirty="0" err="1" smtClean="0"/>
              <a:t>אנרג'י</a:t>
            </a:r>
            <a:r>
              <a:rPr lang="he-IL" dirty="0" smtClean="0"/>
              <a:t> </a:t>
            </a:r>
            <a:r>
              <a:rPr lang="he-IL" dirty="0" err="1" smtClean="0"/>
              <a:t>מדיטרניאן</a:t>
            </a:r>
            <a:r>
              <a:rPr lang="he-IL" dirty="0" smtClean="0"/>
              <a:t> מאחר והן נמצאות במרחב הימי.</a:t>
            </a:r>
          </a:p>
        </p:txBody>
      </p:sp>
      <p:grpSp>
        <p:nvGrpSpPr>
          <p:cNvPr id="3" name="קבוצה 2" descr="השקופית מציגה את 6 המזהמים הנפלטים לאויר בכמות הגדולה ביותר במפל&quot;ס (לא כולל גזי חממה).&#10;פליטת תחמוצות חנקן ירדה לאורך השנים ב-50%, בשנה האחרונה ירדה הפליטה ב 9%&#10;פליטת תחמוצות גופרית ירדה לאורך השנים ב-62%, בשנה האחרונה ירדה הפליטה ב 26%&#10;פליטת פחמן חד חמצני ירדה לאורך השנים ב-13%, בשנה האחרונה עלתה הפליטה ב 2%&#10;פליטת כלל חומר חלקיקי מרחף ירדה לאורך השנים ב-50%, בשנה האחרונה ירדה הפליטה ב 11%&#10;פליטת חומר חלקיקי הקטן מ 10 מיקרון ירדה לאורך השנים ב-50%, בשנה האחרונה ירדה הפליטה ב 11%&#10;פליטת חומר אורגני נדיף ללא מתאן ירדה לאורך השנים ב-12%, בשנה האחרונה ירדה הפליטה ב 15%&#10;" title="פליטות מזהמים לאוויר במפל&quot;ס: מגמות הפליטה בין 2012 ל 2017 "/>
          <p:cNvGrpSpPr/>
          <p:nvPr/>
        </p:nvGrpSpPr>
        <p:grpSpPr>
          <a:xfrm>
            <a:off x="251520" y="1700808"/>
            <a:ext cx="8856984" cy="4536504"/>
            <a:chOff x="251520" y="2852936"/>
            <a:chExt cx="8856984" cy="3888432"/>
          </a:xfrm>
        </p:grpSpPr>
        <p:graphicFrame>
          <p:nvGraphicFramePr>
            <p:cNvPr id="4" name="תרשים 3"/>
            <p:cNvGraphicFramePr/>
            <p:nvPr>
              <p:extLst>
                <p:ext uri="{D42A27DB-BD31-4B8C-83A1-F6EECF244321}">
                  <p14:modId xmlns:p14="http://schemas.microsoft.com/office/powerpoint/2010/main" val="532795179"/>
                </p:ext>
              </p:extLst>
            </p:nvPr>
          </p:nvGraphicFramePr>
          <p:xfrm>
            <a:off x="251520" y="4519407"/>
            <a:ext cx="8568952" cy="2221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תרשים 4"/>
            <p:cNvGraphicFramePr/>
            <p:nvPr>
              <p:extLst>
                <p:ext uri="{D42A27DB-BD31-4B8C-83A1-F6EECF244321}">
                  <p14:modId xmlns:p14="http://schemas.microsoft.com/office/powerpoint/2010/main" val="2137313108"/>
                </p:ext>
              </p:extLst>
            </p:nvPr>
          </p:nvGraphicFramePr>
          <p:xfrm>
            <a:off x="260140" y="2852936"/>
            <a:ext cx="8776356" cy="148130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מחבר ישר 6"/>
            <p:cNvCxnSpPr/>
            <p:nvPr/>
          </p:nvCxnSpPr>
          <p:spPr>
            <a:xfrm>
              <a:off x="467544" y="4457686"/>
              <a:ext cx="936104" cy="0"/>
            </a:xfrm>
            <a:prstGeom prst="line">
              <a:avLst/>
            </a:prstGeom>
            <a:ln w="92075"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תרשים 8"/>
            <p:cNvGraphicFramePr/>
            <p:nvPr>
              <p:extLst>
                <p:ext uri="{D42A27DB-BD31-4B8C-83A1-F6EECF244321}">
                  <p14:modId xmlns:p14="http://schemas.microsoft.com/office/powerpoint/2010/main" val="1467528454"/>
                </p:ext>
              </p:extLst>
            </p:nvPr>
          </p:nvGraphicFramePr>
          <p:xfrm>
            <a:off x="6372200" y="3212976"/>
            <a:ext cx="2736304" cy="3168352"/>
          </p:xfrm>
          <a:graphic>
            <a:graphicData uri="http://schemas.openxmlformats.org/drawingml/2006/chart">
              <c:chart xmlns:c="http://schemas.openxmlformats.org/drawingml/2006/chart" xmlns:r="http://schemas.openxmlformats.org/officeDocument/2006/relationships" r:id="rId4"/>
            </a:graphicData>
          </a:graphic>
        </p:graphicFrame>
      </p:grpSp>
      <p:sp>
        <p:nvSpPr>
          <p:cNvPr id="10" name="TextBox 9"/>
          <p:cNvSpPr txBox="1"/>
          <p:nvPr/>
        </p:nvSpPr>
        <p:spPr>
          <a:xfrm>
            <a:off x="260140" y="1268760"/>
            <a:ext cx="1152128" cy="461665"/>
          </a:xfrm>
          <a:prstGeom prst="rect">
            <a:avLst/>
          </a:prstGeom>
          <a:noFill/>
        </p:spPr>
        <p:txBody>
          <a:bodyPr wrap="square" rtlCol="1">
            <a:spAutoFit/>
          </a:bodyPr>
          <a:lstStyle/>
          <a:p>
            <a:r>
              <a:rPr lang="he-IL" sz="2400" dirty="0" smtClean="0"/>
              <a:t>טון/שנה</a:t>
            </a:r>
            <a:endParaRPr lang="he-IL" sz="2400" dirty="0"/>
          </a:p>
        </p:txBody>
      </p:sp>
      <p:sp>
        <p:nvSpPr>
          <p:cNvPr id="11" name="TextBox 10"/>
          <p:cNvSpPr txBox="1"/>
          <p:nvPr/>
        </p:nvSpPr>
        <p:spPr>
          <a:xfrm>
            <a:off x="3707904" y="1484784"/>
            <a:ext cx="5400600" cy="430887"/>
          </a:xfrm>
          <a:prstGeom prst="rect">
            <a:avLst/>
          </a:prstGeom>
          <a:noFill/>
        </p:spPr>
        <p:txBody>
          <a:bodyPr wrap="square" rtlCol="1">
            <a:spAutoFit/>
          </a:bodyPr>
          <a:lstStyle/>
          <a:p>
            <a:r>
              <a:rPr lang="he-IL" sz="2200" dirty="0" smtClean="0"/>
              <a:t>הסברים למגמות מפורטים בהמשך</a:t>
            </a:r>
            <a:endParaRPr lang="he-IL" sz="22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מגמות בפליטה לאוויר של המזהמים הנפלטים בכמויות הגדולות </a:t>
            </a:r>
            <a:r>
              <a:rPr lang="he-IL" sz="4000" b="1" dirty="0" err="1" smtClean="0">
                <a:cs typeface="+mn-cs"/>
              </a:rPr>
              <a:t>במפל"ס</a:t>
            </a:r>
            <a:endParaRPr lang="he-IL" sz="4000" dirty="0">
              <a:cs typeface="+mn-cs"/>
            </a:endParaRPr>
          </a:p>
        </p:txBody>
      </p:sp>
      <p:sp>
        <p:nvSpPr>
          <p:cNvPr id="6" name="מציין מיקום של מספר שקופית 5"/>
          <p:cNvSpPr>
            <a:spLocks noGrp="1"/>
          </p:cNvSpPr>
          <p:nvPr>
            <p:ph type="sldNum" sz="quarter" idx="12"/>
          </p:nvPr>
        </p:nvSpPr>
        <p:spPr/>
        <p:txBody>
          <a:bodyPr/>
          <a:lstStyle/>
          <a:p>
            <a:fld id="{89212C5D-97ED-40CF-8740-47F456E5E2C3}" type="slidenum">
              <a:rPr lang="he-IL" smtClean="0"/>
              <a:t>10</a:t>
            </a:fld>
            <a:endParaRPr lang="he-IL"/>
          </a:p>
        </p:txBody>
      </p:sp>
    </p:spTree>
    <p:extLst>
      <p:ext uri="{BB962C8B-B14F-4D97-AF65-F5344CB8AC3E}">
        <p14:creationId xmlns:p14="http://schemas.microsoft.com/office/powerpoint/2010/main" val="1614537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descr="פליטות גזי חממה פחתו ב 18% משנת 2012. מ 57.7 מליון טון ב 2012 ל 47.4 מיליון טוןן ב 2017." title="מגמת פליטות גזי חממה ביחידות שווה ערך פחמן דו חמצני"/>
          <p:cNvGraphicFramePr/>
          <p:nvPr>
            <p:extLst>
              <p:ext uri="{D42A27DB-BD31-4B8C-83A1-F6EECF244321}">
                <p14:modId xmlns:p14="http://schemas.microsoft.com/office/powerpoint/2010/main" val="2967138078"/>
              </p:ext>
            </p:extLst>
          </p:nvPr>
        </p:nvGraphicFramePr>
        <p:xfrm>
          <a:off x="54893" y="2924944"/>
          <a:ext cx="8568952"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5496" y="2566065"/>
            <a:ext cx="2665909" cy="430887"/>
          </a:xfrm>
          <a:prstGeom prst="rect">
            <a:avLst/>
          </a:prstGeom>
          <a:noFill/>
        </p:spPr>
        <p:txBody>
          <a:bodyPr wrap="square" rtlCol="1">
            <a:spAutoFit/>
          </a:bodyPr>
          <a:lstStyle/>
          <a:p>
            <a:r>
              <a:rPr lang="he-IL" sz="2200" dirty="0" smtClean="0"/>
              <a:t>שווה ערך טון </a:t>
            </a:r>
            <a:r>
              <a:rPr lang="en-US" sz="2200" dirty="0" smtClean="0"/>
              <a:t>CO</a:t>
            </a:r>
            <a:r>
              <a:rPr lang="en-US" sz="2200" baseline="-25000" dirty="0" smtClean="0"/>
              <a:t>2</a:t>
            </a:r>
            <a:r>
              <a:rPr lang="he-IL" sz="2200" dirty="0" smtClean="0"/>
              <a:t>/שנה</a:t>
            </a:r>
            <a:endParaRPr lang="he-IL" sz="2200" dirty="0"/>
          </a:p>
        </p:txBody>
      </p:sp>
      <p:sp>
        <p:nvSpPr>
          <p:cNvPr id="11" name="TextBox 10"/>
          <p:cNvSpPr txBox="1"/>
          <p:nvPr/>
        </p:nvSpPr>
        <p:spPr>
          <a:xfrm>
            <a:off x="557808" y="1458069"/>
            <a:ext cx="8496944" cy="769441"/>
          </a:xfrm>
          <a:prstGeom prst="rect">
            <a:avLst/>
          </a:prstGeom>
          <a:noFill/>
        </p:spPr>
        <p:txBody>
          <a:bodyPr wrap="square" rtlCol="1">
            <a:spAutoFit/>
          </a:bodyPr>
          <a:lstStyle/>
          <a:p>
            <a:r>
              <a:rPr lang="he-IL" sz="2200" dirty="0" smtClean="0"/>
              <a:t>משנת 2012 חלה ירידה של 18% בפליטות גזי חממה המדווחות למפל"ס.</a:t>
            </a:r>
            <a:r>
              <a:rPr lang="he-IL" sz="2200" dirty="0"/>
              <a:t> הסברים </a:t>
            </a:r>
            <a:r>
              <a:rPr lang="he-IL" sz="2200" dirty="0" smtClean="0"/>
              <a:t>למגמה </a:t>
            </a:r>
            <a:r>
              <a:rPr lang="he-IL" sz="2200" dirty="0"/>
              <a:t>מפורטים </a:t>
            </a:r>
            <a:r>
              <a:rPr lang="he-IL" sz="2200" dirty="0" smtClean="0"/>
              <a:t>בהמשך.</a:t>
            </a:r>
            <a:endParaRPr lang="en-US" sz="2200" dirty="0" smtClean="0"/>
          </a:p>
        </p:txBody>
      </p:sp>
      <p:sp>
        <p:nvSpPr>
          <p:cNvPr id="12" name="TextBox 11"/>
          <p:cNvSpPr txBox="1"/>
          <p:nvPr/>
        </p:nvSpPr>
        <p:spPr>
          <a:xfrm>
            <a:off x="179512" y="6382489"/>
            <a:ext cx="8875240" cy="430887"/>
          </a:xfrm>
          <a:prstGeom prst="rect">
            <a:avLst/>
          </a:prstGeom>
          <a:noFill/>
        </p:spPr>
        <p:txBody>
          <a:bodyPr wrap="square" rtlCol="1">
            <a:spAutoFit/>
          </a:bodyPr>
          <a:lstStyle/>
          <a:p>
            <a:r>
              <a:rPr lang="he-IL" sz="2200" dirty="0" smtClean="0"/>
              <a:t>גזי החממה כוללים: פחמן דו חמצני, מתאן, </a:t>
            </a:r>
            <a:r>
              <a:rPr lang="he-IL" sz="2200" dirty="0" err="1" smtClean="0"/>
              <a:t>ניטרוס</a:t>
            </a:r>
            <a:r>
              <a:rPr lang="he-IL" sz="2200" dirty="0" smtClean="0"/>
              <a:t> אוקסיד, </a:t>
            </a:r>
            <a:r>
              <a:rPr lang="en-US" sz="2200" dirty="0" smtClean="0"/>
              <a:t>HFCs, PFCs, SF</a:t>
            </a:r>
            <a:r>
              <a:rPr lang="en-US" sz="2200" baseline="-25000" dirty="0" smtClean="0"/>
              <a:t>6</a:t>
            </a:r>
            <a:endParaRPr lang="he-IL" sz="2200" baseline="-250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הפחתה בפליטות לאוויר של גזי חממה</a:t>
            </a:r>
            <a:endParaRPr lang="he-IL" sz="4000"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11</a:t>
            </a:fld>
            <a:endParaRPr lang="he-IL"/>
          </a:p>
        </p:txBody>
      </p:sp>
    </p:spTree>
    <p:extLst>
      <p:ext uri="{BB962C8B-B14F-4D97-AF65-F5344CB8AC3E}">
        <p14:creationId xmlns:p14="http://schemas.microsoft.com/office/powerpoint/2010/main" val="828788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3" y="6516052"/>
            <a:ext cx="8928992" cy="369332"/>
          </a:xfrm>
          <a:prstGeom prst="rect">
            <a:avLst/>
          </a:prstGeom>
          <a:noFill/>
        </p:spPr>
        <p:txBody>
          <a:bodyPr wrap="square" rtlCol="1">
            <a:spAutoFit/>
          </a:bodyPr>
          <a:lstStyle/>
          <a:p>
            <a:r>
              <a:rPr lang="he-IL" dirty="0" smtClean="0"/>
              <a:t>מקור נתוני צריכת גז טבעי: רשות החשמל, רשות הגז הטבעי והמכון הישראלי לאנרגיה וסביבה</a:t>
            </a:r>
            <a:endParaRPr lang="he-IL" dirty="0"/>
          </a:p>
        </p:txBody>
      </p:sp>
      <p:graphicFrame>
        <p:nvGraphicFramePr>
          <p:cNvPr id="7" name="תרשים 6" descr="השקופית מציגה את ההפחתות בפליטות לאוויר מול העליה בשימוש בגז טבעי:&#10;פליטות תחמוצות גפרית ותחמוצות חנקן פחתו ב 62% ו 50% בהתאמה משנת 2012 . &#10;במקביל חלה עליה בשימוש בגז טבעי מ 2.5 BCM בשנת 2015 ל 10.3 BCM בשנת 2017. כמו כן חלה עליה באחוז השימוש בגז טבעי לייצור חשמל מ 17% בשנת 2012 לכ 64% בשנת 2017." title="הפחתת פליטות לאוויר מתעשייה וייצור חשמל"/>
          <p:cNvGraphicFramePr/>
          <p:nvPr>
            <p:extLst>
              <p:ext uri="{D42A27DB-BD31-4B8C-83A1-F6EECF244321}">
                <p14:modId xmlns:p14="http://schemas.microsoft.com/office/powerpoint/2010/main" val="4135077758"/>
              </p:ext>
            </p:extLst>
          </p:nvPr>
        </p:nvGraphicFramePr>
        <p:xfrm>
          <a:off x="143508" y="2492896"/>
          <a:ext cx="8856984" cy="380539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504" y="1484784"/>
            <a:ext cx="1833192" cy="1261884"/>
          </a:xfrm>
          <a:prstGeom prst="rect">
            <a:avLst/>
          </a:prstGeom>
          <a:noFill/>
        </p:spPr>
        <p:txBody>
          <a:bodyPr wrap="square" rtlCol="1">
            <a:spAutoFit/>
          </a:bodyPr>
          <a:lstStyle/>
          <a:p>
            <a:r>
              <a:rPr lang="he-IL" sz="2200" dirty="0" smtClean="0"/>
              <a:t>אחוזים</a:t>
            </a:r>
          </a:p>
          <a:p>
            <a:r>
              <a:rPr lang="he-IL" dirty="0" smtClean="0"/>
              <a:t>עבור המזהמים וצריכת פחם 100=2012</a:t>
            </a:r>
            <a:endParaRPr lang="he-IL" dirty="0"/>
          </a:p>
        </p:txBody>
      </p:sp>
      <p:sp>
        <p:nvSpPr>
          <p:cNvPr id="13" name="TextBox 12"/>
          <p:cNvSpPr txBox="1"/>
          <p:nvPr/>
        </p:nvSpPr>
        <p:spPr>
          <a:xfrm>
            <a:off x="3491880" y="1916832"/>
            <a:ext cx="1818420" cy="769441"/>
          </a:xfrm>
          <a:prstGeom prst="rect">
            <a:avLst/>
          </a:prstGeom>
          <a:noFill/>
        </p:spPr>
        <p:txBody>
          <a:bodyPr wrap="square" rtlCol="1">
            <a:spAutoFit/>
          </a:bodyPr>
          <a:lstStyle/>
          <a:p>
            <a:r>
              <a:rPr lang="he-IL" sz="2200" dirty="0" smtClean="0"/>
              <a:t>צריכת גז טבעי </a:t>
            </a:r>
            <a:r>
              <a:rPr lang="en-US" sz="2200" dirty="0" smtClean="0"/>
              <a:t>BCM</a:t>
            </a:r>
            <a:endParaRPr lang="he-IL" sz="2200" dirty="0" smtClean="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הפחתות </a:t>
            </a:r>
            <a:r>
              <a:rPr lang="he-IL" sz="4000" b="1" dirty="0">
                <a:cs typeface="+mn-cs"/>
              </a:rPr>
              <a:t>בפליטה לאוויר </a:t>
            </a:r>
            <a:r>
              <a:rPr lang="he-IL" sz="4000" b="1" dirty="0" smtClean="0">
                <a:cs typeface="+mn-cs"/>
              </a:rPr>
              <a:t>עקב הגברת השימוש בגז טבעי</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12</a:t>
            </a:fld>
            <a:endParaRPr lang="he-IL"/>
          </a:p>
        </p:txBody>
      </p:sp>
    </p:spTree>
    <p:extLst>
      <p:ext uri="{BB962C8B-B14F-4D97-AF65-F5344CB8AC3E}">
        <p14:creationId xmlns:p14="http://schemas.microsoft.com/office/powerpoint/2010/main" val="1703493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993991" y="1772816"/>
            <a:ext cx="7524655" cy="4493538"/>
          </a:xfrm>
          <a:prstGeom prst="rect">
            <a:avLst/>
          </a:prstGeom>
        </p:spPr>
        <p:txBody>
          <a:bodyPr wrap="square">
            <a:spAutoFit/>
          </a:bodyPr>
          <a:lstStyle/>
          <a:p>
            <a:pPr marL="342900" indent="-342900" algn="just">
              <a:buFont typeface="Arial" pitchFamily="34" charset="0"/>
              <a:buChar char="•"/>
            </a:pPr>
            <a:r>
              <a:rPr lang="he-IL" sz="2200" dirty="0" smtClean="0"/>
              <a:t>בחמש השנים </a:t>
            </a:r>
            <a:r>
              <a:rPr lang="he-IL" sz="2200" dirty="0"/>
              <a:t>האחרונות חלה </a:t>
            </a:r>
            <a:r>
              <a:rPr lang="he-IL" sz="2200" dirty="0" smtClean="0"/>
              <a:t>הפחתה משמעותית בפליטת תחמוצות חנקן, תחמוצות גופרית ופחמן דו חמצני מתחנות הכוח והתעשייה. </a:t>
            </a:r>
          </a:p>
          <a:p>
            <a:pPr marL="342900" indent="-342900" algn="just">
              <a:buFont typeface="Arial" pitchFamily="34" charset="0"/>
              <a:buChar char="•"/>
            </a:pPr>
            <a:r>
              <a:rPr lang="he-IL" sz="2200" dirty="0" smtClean="0"/>
              <a:t>ההפחתה נובעת מעלייה בשימוש בגז הטבעי לייצור חשמל במקום שימוש בפחם, מזוט וסולר, </a:t>
            </a:r>
            <a:r>
              <a:rPr lang="he-IL" sz="2200" dirty="0"/>
              <a:t>וכן מיישום אמצעי הפחתה על פי דרישת המשרד להגנת הסביבה</a:t>
            </a:r>
            <a:r>
              <a:rPr lang="he-IL" sz="2200" dirty="0" smtClean="0"/>
              <a:t>.</a:t>
            </a:r>
          </a:p>
          <a:p>
            <a:pPr marL="342900" indent="-342900" algn="just">
              <a:buFont typeface="Arial" pitchFamily="34" charset="0"/>
              <a:buChar char="•"/>
            </a:pPr>
            <a:r>
              <a:rPr lang="he-IL" sz="2200" dirty="0" smtClean="0"/>
              <a:t>הירידה התלולה בפליטת תחמוצות גופרית (26%) בשנת 2017 נובעת בעיקר מהשבתת יחידת ייצור בתחנת הכוח רוטנברג שפעלה ללא אמצעי הפחתה, לצורך התקנתם.</a:t>
            </a:r>
          </a:p>
          <a:p>
            <a:pPr marL="342900" indent="-342900" algn="just">
              <a:buFont typeface="Arial" pitchFamily="34" charset="0"/>
              <a:buChar char="•"/>
            </a:pPr>
            <a:r>
              <a:rPr lang="he-IL" sz="2200" dirty="0" smtClean="0"/>
              <a:t>כמות פליטת פחמן דו חמצני לא פחתה משמעותית בשנים 2015 עד 2017 מאחר שבמקביל להפחתה הנובעת מהגברת השימוש בגז טבעי לייצור חשמל, התרחשה עלייה בייצור החשמל בשנים אלו. </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a:solidFill>
                  <a:prstClr val="black"/>
                </a:solidFill>
                <a:cs typeface="Arial"/>
              </a:rPr>
              <a:t>הפחתות בפליטה לאוויר עקב הגברת השימוש בגז טבעי </a:t>
            </a:r>
            <a:r>
              <a:rPr lang="he-IL" sz="4000" b="1" dirty="0" smtClean="0">
                <a:solidFill>
                  <a:prstClr val="black"/>
                </a:solidFill>
                <a:cs typeface="Arial"/>
              </a:rPr>
              <a:t>- ביאורים</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13</a:t>
            </a:fld>
            <a:endParaRPr lang="he-IL"/>
          </a:p>
        </p:txBody>
      </p:sp>
    </p:spTree>
    <p:extLst>
      <p:ext uri="{BB962C8B-B14F-4D97-AF65-F5344CB8AC3E}">
        <p14:creationId xmlns:p14="http://schemas.microsoft.com/office/powerpoint/2010/main" val="2313623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51920" y="6162268"/>
            <a:ext cx="4320480" cy="369332"/>
          </a:xfrm>
          <a:prstGeom prst="rect">
            <a:avLst/>
          </a:prstGeom>
          <a:noFill/>
        </p:spPr>
        <p:txBody>
          <a:bodyPr wrap="square" rtlCol="1">
            <a:spAutoFit/>
          </a:bodyPr>
          <a:lstStyle/>
          <a:p>
            <a:r>
              <a:rPr lang="he-IL" dirty="0" smtClean="0"/>
              <a:t>נתוני 2016 </a:t>
            </a:r>
            <a:r>
              <a:rPr lang="he-IL" sz="1600" dirty="0" smtClean="0"/>
              <a:t>(עבור ארה"ב מוצגים נתוני 2014)</a:t>
            </a:r>
          </a:p>
        </p:txBody>
      </p:sp>
      <p:graphicFrame>
        <p:nvGraphicFramePr>
          <p:cNvPr id="9" name="Chart 8" descr="כמות פליטה ק&quot;ג לנפש בישראל פחתה מכ 16 בשנת 2012 לכ 7 בשנת 2017. נתוני 2016 באוסטרליה 29.4. פינלנד 8.4. יוון 8. ספרד 5.1. גרמניה 3.7. EU28 3.5. בלגיה 3.5. EU15 3.4. בריטניה 3.36. איטליה 3.3. קנדה 2.5. הולנד 2.2. צרפת 1.5. אוסטריה 1. עבור ארה&quot;ב נתוני 2014 - 15.6.&#10;" title="השוואת פליטה לאוויר של תחמוצות חנקן במפל&quot;ס עם מרשמי מדינות מפותחות">
            <a:extLst>
              <a:ext uri="{FF2B5EF4-FFF2-40B4-BE49-F238E27FC236}">
                <a16:creationId xmlns="" xmlns:a16="http://schemas.microsoft.com/office/drawing/2014/main" id="{BB498608-76FC-4C73-8D76-187D44F95AE9}"/>
              </a:ext>
            </a:extLst>
          </p:cNvPr>
          <p:cNvGraphicFramePr/>
          <p:nvPr>
            <p:extLst>
              <p:ext uri="{D42A27DB-BD31-4B8C-83A1-F6EECF244321}">
                <p14:modId xmlns:p14="http://schemas.microsoft.com/office/powerpoint/2010/main" val="2994210963"/>
              </p:ext>
            </p:extLst>
          </p:nvPr>
        </p:nvGraphicFramePr>
        <p:xfrm>
          <a:off x="2699792" y="2276872"/>
          <a:ext cx="5868144" cy="408819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 xmlns:a16="http://schemas.microsoft.com/office/drawing/2014/main" id="{E1897FAD-A62C-4867-951E-1817B5C7F505}"/>
              </a:ext>
            </a:extLst>
          </p:cNvPr>
          <p:cNvSpPr txBox="1"/>
          <p:nvPr/>
        </p:nvSpPr>
        <p:spPr>
          <a:xfrm>
            <a:off x="35496" y="1700808"/>
            <a:ext cx="1152128" cy="360040"/>
          </a:xfrm>
          <a:prstGeom prst="rect">
            <a:avLst/>
          </a:prstGeom>
        </p:spPr>
        <p:txBody>
          <a:bodyPr wrap="none" lIns="0" rIns="0"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he-IL" sz="2000" dirty="0">
                <a:cs typeface="+mn-cs"/>
              </a:rPr>
              <a:t>ק"ג לנפש</a:t>
            </a:r>
          </a:p>
        </p:txBody>
      </p:sp>
      <p:sp>
        <p:nvSpPr>
          <p:cNvPr id="5" name="TextBox 4"/>
          <p:cNvSpPr txBox="1"/>
          <p:nvPr/>
        </p:nvSpPr>
        <p:spPr>
          <a:xfrm>
            <a:off x="3995936" y="1556792"/>
            <a:ext cx="5040560" cy="2031325"/>
          </a:xfrm>
          <a:prstGeom prst="rect">
            <a:avLst/>
          </a:prstGeom>
          <a:noFill/>
        </p:spPr>
        <p:txBody>
          <a:bodyPr wrap="square" rtlCol="1">
            <a:spAutoFit/>
          </a:bodyPr>
          <a:lstStyle/>
          <a:p>
            <a:r>
              <a:rPr lang="he-IL" dirty="0"/>
              <a:t>למרות ההפחתה המתמשכת בפליטת תחמוצות חנקן לאוויר בישראל משנת 2012, שיעור הפליטה לנפש עדיין גבוה משיעורו </a:t>
            </a:r>
            <a:r>
              <a:rPr lang="he-IL" dirty="0" smtClean="0"/>
              <a:t>ברוב המדינות המפותחות</a:t>
            </a:r>
            <a:r>
              <a:rPr lang="he-IL" dirty="0"/>
              <a:t>. זאת עקב פליטות תחנות הכוח הפחמיות, בהן רוב היחידות עדיין פועלות ללא אמצעי ההפחתה המחויבים על פי הסטנדרטיים האירופיים. באוסטרליה כ 76% מייצור החשמל מבוסס על </a:t>
            </a:r>
            <a:r>
              <a:rPr lang="he-IL" dirty="0" smtClean="0"/>
              <a:t>פחם.</a:t>
            </a:r>
            <a:endParaRPr lang="he-IL" dirty="0"/>
          </a:p>
        </p:txBody>
      </p:sp>
      <p:sp>
        <p:nvSpPr>
          <p:cNvPr id="11"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a:cs typeface="+mn-cs"/>
              </a:rPr>
              <a:t>פליטה לאוויר של תחמוצות חנקן </a:t>
            </a:r>
            <a:r>
              <a:rPr lang="he-IL" sz="4000" b="1" dirty="0" err="1">
                <a:cs typeface="+mn-cs"/>
              </a:rPr>
              <a:t>במפל"ס</a:t>
            </a:r>
            <a:r>
              <a:rPr lang="he-IL" sz="4000" b="1" dirty="0">
                <a:cs typeface="+mn-cs"/>
              </a:rPr>
              <a:t> ביחס למרשמי </a:t>
            </a:r>
            <a:r>
              <a:rPr lang="en-US" sz="4000" b="1" dirty="0">
                <a:cs typeface="+mn-cs"/>
              </a:rPr>
              <a:t>PRTR</a:t>
            </a:r>
            <a:r>
              <a:rPr lang="he-IL" sz="4000" b="1" dirty="0">
                <a:cs typeface="+mn-cs"/>
              </a:rPr>
              <a:t> של מדינות מפותחות</a:t>
            </a:r>
          </a:p>
        </p:txBody>
      </p:sp>
      <p:sp>
        <p:nvSpPr>
          <p:cNvPr id="3" name="Slide Number Placeholder 2">
            <a:extLst>
              <a:ext uri="{FF2B5EF4-FFF2-40B4-BE49-F238E27FC236}">
                <a16:creationId xmlns="" xmlns:a16="http://schemas.microsoft.com/office/drawing/2014/main" id="{2289E00E-6327-4EC0-9D77-5F498B07EE18}"/>
              </a:ext>
            </a:extLst>
          </p:cNvPr>
          <p:cNvSpPr>
            <a:spLocks noGrp="1"/>
          </p:cNvSpPr>
          <p:nvPr>
            <p:ph type="sldNum" sz="quarter" idx="12"/>
          </p:nvPr>
        </p:nvSpPr>
        <p:spPr/>
        <p:txBody>
          <a:bodyPr/>
          <a:lstStyle/>
          <a:p>
            <a:fld id="{89212C5D-97ED-40CF-8740-47F456E5E2C3}" type="slidenum">
              <a:rPr lang="he-IL" smtClean="0"/>
              <a:t>14</a:t>
            </a:fld>
            <a:endParaRPr lang="he-IL"/>
          </a:p>
        </p:txBody>
      </p:sp>
      <p:graphicFrame>
        <p:nvGraphicFramePr>
          <p:cNvPr id="8" name="Chart 8" descr="כמות פליטה ק&quot;ג לנפש בישראל פחתה מכ 16 בשנת 2012 לכ 7 בשנת 2017. נתוני 2016 באוסטרליה 29.4. פינלנד 8.4. יוון 8. ספרד 5.1. גרמניה 3.7. EU28 3.5. בלגיה 3.5. EU15 3.4. בריטניה 3.36. איטליה 3.3. קנדה 2.5. הולנד 2.2. צרפת 1.5. אוסטריה 1. עבור ארה&quot;ב נתוני 2014 - 15.6.&#10;" title="השוואת פליטה לאוויר של תחמוצות חנקן במפל&quot;ס עם מרשמי מדינות מפותחות">
            <a:extLst>
              <a:ext uri="{FF2B5EF4-FFF2-40B4-BE49-F238E27FC236}">
                <a16:creationId xmlns="" xmlns:a16="http://schemas.microsoft.com/office/drawing/2014/main" id="{BB498608-76FC-4C73-8D76-187D44F95AE9}"/>
              </a:ext>
            </a:extLst>
          </p:cNvPr>
          <p:cNvGraphicFramePr/>
          <p:nvPr>
            <p:extLst>
              <p:ext uri="{D42A27DB-BD31-4B8C-83A1-F6EECF244321}">
                <p14:modId xmlns:p14="http://schemas.microsoft.com/office/powerpoint/2010/main" val="266783798"/>
              </p:ext>
            </p:extLst>
          </p:nvPr>
        </p:nvGraphicFramePr>
        <p:xfrm>
          <a:off x="66516" y="2276872"/>
          <a:ext cx="2561268" cy="408819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
            <a:extLst>
              <a:ext uri="{FF2B5EF4-FFF2-40B4-BE49-F238E27FC236}">
                <a16:creationId xmlns="" xmlns:a16="http://schemas.microsoft.com/office/drawing/2014/main" id="{E1897FAD-A62C-4867-951E-1817B5C7F505}"/>
              </a:ext>
            </a:extLst>
          </p:cNvPr>
          <p:cNvSpPr txBox="1"/>
          <p:nvPr/>
        </p:nvSpPr>
        <p:spPr>
          <a:xfrm>
            <a:off x="2195736" y="1700808"/>
            <a:ext cx="1152128" cy="360040"/>
          </a:xfrm>
          <a:prstGeom prst="rect">
            <a:avLst/>
          </a:prstGeom>
        </p:spPr>
        <p:txBody>
          <a:bodyPr wrap="none" lIns="0" rIns="0"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he-IL" sz="2000" dirty="0">
                <a:cs typeface="+mn-cs"/>
              </a:rPr>
              <a:t>ק"ג לנפש</a:t>
            </a:r>
          </a:p>
        </p:txBody>
      </p:sp>
      <p:sp>
        <p:nvSpPr>
          <p:cNvPr id="13" name="TextBox 12"/>
          <p:cNvSpPr txBox="1"/>
          <p:nvPr/>
        </p:nvSpPr>
        <p:spPr>
          <a:xfrm>
            <a:off x="395536" y="5906349"/>
            <a:ext cx="1656184" cy="369332"/>
          </a:xfrm>
          <a:prstGeom prst="rect">
            <a:avLst/>
          </a:prstGeom>
          <a:noFill/>
        </p:spPr>
        <p:txBody>
          <a:bodyPr wrap="square" rtlCol="1">
            <a:spAutoFit/>
          </a:bodyPr>
          <a:lstStyle/>
          <a:p>
            <a:r>
              <a:rPr lang="he-IL" dirty="0" err="1" smtClean="0"/>
              <a:t>מפל"ס</a:t>
            </a:r>
            <a:r>
              <a:rPr lang="he-IL" dirty="0" smtClean="0"/>
              <a:t>, ישראל</a:t>
            </a:r>
          </a:p>
        </p:txBody>
      </p:sp>
    </p:spTree>
    <p:extLst>
      <p:ext uri="{BB962C8B-B14F-4D97-AF65-F5344CB8AC3E}">
        <p14:creationId xmlns:p14="http://schemas.microsoft.com/office/powerpoint/2010/main" val="1124680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תרשים 8" descr="בשנת 2017 חלה הפחתה של 17% בצריכת מזוט על ידי מדווחי המפל&quot;ס ומשנת 2012 חלה הפחתה של 80% (מ 715 אלפי שעט&quot;ן ל 142). זאת בעיקר עקב יישום דרישת המשרד להגנת הסביבה למעבר לשימוש בגז טבעי.&#10;" title="צמצום צריכת מזוט על ידי מדווחי המפל&quot;ס"/>
          <p:cNvGraphicFramePr/>
          <p:nvPr>
            <p:extLst>
              <p:ext uri="{D42A27DB-BD31-4B8C-83A1-F6EECF244321}">
                <p14:modId xmlns:p14="http://schemas.microsoft.com/office/powerpoint/2010/main" val="3299983294"/>
              </p:ext>
            </p:extLst>
          </p:nvPr>
        </p:nvGraphicFramePr>
        <p:xfrm>
          <a:off x="161469" y="2574196"/>
          <a:ext cx="8964488" cy="39604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5496" y="2276872"/>
            <a:ext cx="1513636" cy="369332"/>
          </a:xfrm>
          <a:prstGeom prst="rect">
            <a:avLst/>
          </a:prstGeom>
          <a:noFill/>
        </p:spPr>
        <p:txBody>
          <a:bodyPr wrap="square" lIns="0" rIns="0" rtlCol="1">
            <a:spAutoFit/>
          </a:bodyPr>
          <a:lstStyle/>
          <a:p>
            <a:r>
              <a:rPr lang="he-IL" dirty="0" smtClean="0"/>
              <a:t>אלפי </a:t>
            </a:r>
            <a:r>
              <a:rPr lang="he-IL" dirty="0" err="1" smtClean="0"/>
              <a:t>שעט"ן</a:t>
            </a:r>
            <a:r>
              <a:rPr lang="he-IL" dirty="0" smtClean="0"/>
              <a:t>/שנה</a:t>
            </a:r>
            <a:endParaRPr lang="he-IL" dirty="0"/>
          </a:p>
        </p:txBody>
      </p:sp>
      <p:sp>
        <p:nvSpPr>
          <p:cNvPr id="3" name="TextBox 2"/>
          <p:cNvSpPr txBox="1"/>
          <p:nvPr/>
        </p:nvSpPr>
        <p:spPr>
          <a:xfrm>
            <a:off x="107504" y="1412776"/>
            <a:ext cx="9001000" cy="1015663"/>
          </a:xfrm>
          <a:prstGeom prst="rect">
            <a:avLst/>
          </a:prstGeom>
          <a:noFill/>
        </p:spPr>
        <p:txBody>
          <a:bodyPr wrap="square" rtlCol="1">
            <a:spAutoFit/>
          </a:bodyPr>
          <a:lstStyle/>
          <a:p>
            <a:r>
              <a:rPr lang="he-IL" sz="2000" dirty="0" smtClean="0"/>
              <a:t>בשנת </a:t>
            </a:r>
            <a:r>
              <a:rPr lang="he-IL" sz="2000" dirty="0"/>
              <a:t>2017 חלה הפחתה של </a:t>
            </a:r>
            <a:r>
              <a:rPr lang="he-IL" sz="2000" dirty="0" smtClean="0"/>
              <a:t>17% בצריכת מזוט </a:t>
            </a:r>
            <a:r>
              <a:rPr lang="he-IL" sz="2000" dirty="0"/>
              <a:t>על ידי </a:t>
            </a:r>
            <a:r>
              <a:rPr lang="he-IL" sz="2000" dirty="0" err="1"/>
              <a:t>מדווחי</a:t>
            </a:r>
            <a:r>
              <a:rPr lang="he-IL" sz="2000" dirty="0"/>
              <a:t> </a:t>
            </a:r>
            <a:r>
              <a:rPr lang="he-IL" sz="2000" dirty="0" err="1" smtClean="0"/>
              <a:t>המפל"ס</a:t>
            </a:r>
            <a:r>
              <a:rPr lang="he-IL" sz="2000" dirty="0" smtClean="0"/>
              <a:t> ומשנת 2012 חלה הפחתה של 80%. זאת בעיקר </a:t>
            </a:r>
            <a:r>
              <a:rPr lang="he-IL" sz="2000" dirty="0"/>
              <a:t>עקב </a:t>
            </a:r>
            <a:r>
              <a:rPr lang="he-IL" sz="2000" dirty="0" smtClean="0"/>
              <a:t>יישום דרישת המשרד להגנת הסביבה למעבר לשימוש </a:t>
            </a:r>
            <a:r>
              <a:rPr lang="he-IL" sz="2000" dirty="0"/>
              <a:t>בגז </a:t>
            </a:r>
            <a:r>
              <a:rPr lang="he-IL" sz="2000" dirty="0" smtClean="0"/>
              <a:t>טבעי.</a:t>
            </a:r>
            <a:endParaRPr lang="he-IL" sz="20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צמצום צריכת מזוט על ידי </a:t>
            </a:r>
            <a:r>
              <a:rPr lang="he-IL" sz="4000" b="1" dirty="0" err="1" smtClean="0">
                <a:cs typeface="+mn-cs"/>
              </a:rPr>
              <a:t>מדווחי</a:t>
            </a:r>
            <a:r>
              <a:rPr lang="he-IL" sz="4000" b="1" dirty="0" smtClean="0">
                <a:cs typeface="+mn-cs"/>
              </a:rPr>
              <a:t> </a:t>
            </a:r>
            <a:r>
              <a:rPr lang="he-IL" sz="4000" b="1" dirty="0" err="1" smtClean="0">
                <a:cs typeface="+mn-cs"/>
              </a:rPr>
              <a:t>המפל"ס</a:t>
            </a:r>
            <a:endParaRPr lang="he-IL" sz="4000" b="1"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15</a:t>
            </a:fld>
            <a:endParaRPr lang="he-IL"/>
          </a:p>
        </p:txBody>
      </p:sp>
    </p:spTree>
    <p:extLst>
      <p:ext uri="{BB962C8B-B14F-4D97-AF65-F5344CB8AC3E}">
        <p14:creationId xmlns:p14="http://schemas.microsoft.com/office/powerpoint/2010/main" val="618537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365104"/>
            <a:ext cx="9144000" cy="1554272"/>
          </a:xfrm>
          <a:prstGeom prst="rect">
            <a:avLst/>
          </a:prstGeom>
          <a:noFill/>
        </p:spPr>
        <p:txBody>
          <a:bodyPr wrap="square" rtlCol="1">
            <a:spAutoFit/>
          </a:bodyPr>
          <a:lstStyle/>
          <a:p>
            <a:r>
              <a:rPr lang="he-IL" sz="1900" dirty="0" smtClean="0"/>
              <a:t>המשרד להגנת הסביבה מוביל </a:t>
            </a:r>
            <a:r>
              <a:rPr lang="he-IL" sz="1900" dirty="0" err="1" smtClean="0"/>
              <a:t>תוכנית</a:t>
            </a:r>
            <a:r>
              <a:rPr lang="he-IL" sz="1900" dirty="0" smtClean="0"/>
              <a:t> לאומית להפחתת זיהום אוויר מתחבורה. בנוסף המשרד מוביל </a:t>
            </a:r>
            <a:r>
              <a:rPr lang="he-IL" sz="1900" dirty="0" err="1" smtClean="0"/>
              <a:t>תוכנית</a:t>
            </a:r>
            <a:r>
              <a:rPr lang="he-IL" sz="1900" dirty="0" smtClean="0"/>
              <a:t> פעולה להפחתת זיהום אויר ובמסגרתה מניעה וצמצום של שריפת פסולת צמחית. התוכנית כוללת רכיבים של הרחבת הפיקוח והאכיפה, מיפוי סדור של המפגעים ומתן תמריצים למניעת שריפת פסולת צמחית והפיכתה לחיפוי קרקע ומוצרים נוספים.</a:t>
            </a:r>
          </a:p>
          <a:p>
            <a:r>
              <a:rPr lang="he-IL" sz="1900" dirty="0" smtClean="0"/>
              <a:t>המשרד להגנת הסביבה הביא להפחתת 40% מפליטת המזהמים בתחנות תדלוק בעשור האחרון.</a:t>
            </a:r>
            <a:endParaRPr lang="he-IL" sz="1900" dirty="0"/>
          </a:p>
        </p:txBody>
      </p:sp>
      <p:grpSp>
        <p:nvGrpSpPr>
          <p:cNvPr id="12" name="קבוצה 11"/>
          <p:cNvGrpSpPr/>
          <p:nvPr/>
        </p:nvGrpSpPr>
        <p:grpSpPr>
          <a:xfrm>
            <a:off x="215516" y="1556792"/>
            <a:ext cx="8496944" cy="3528392"/>
            <a:chOff x="215516" y="1556792"/>
            <a:chExt cx="8496944" cy="3528392"/>
          </a:xfrm>
        </p:grpSpPr>
        <p:graphicFrame>
          <p:nvGraphicFramePr>
            <p:cNvPr id="5" name="תרשים 4" descr="כמות מדווחת למפל&quot;ס - 101 טון שהם 15%.&#10;מצאי פליטות מתחבורה - 245 טון שהם 36%.&#10;מצאי פליטות משריפת פסולת צמחית - 291 טון שהם 42%.&#10;מצאי פליטות מתחנות תדלוק - 47 טון שהם 7%." title="התפלגות מקורות פליטה של חומרים מוכרים או שסביר שהם מסרטנים"/>
            <p:cNvGraphicFramePr/>
            <p:nvPr>
              <p:extLst>
                <p:ext uri="{D42A27DB-BD31-4B8C-83A1-F6EECF244321}">
                  <p14:modId xmlns:p14="http://schemas.microsoft.com/office/powerpoint/2010/main" val="1192107649"/>
                </p:ext>
              </p:extLst>
            </p:nvPr>
          </p:nvGraphicFramePr>
          <p:xfrm>
            <a:off x="215516" y="1556792"/>
            <a:ext cx="849694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843808" y="3632448"/>
              <a:ext cx="720080" cy="369332"/>
            </a:xfrm>
            <a:prstGeom prst="rect">
              <a:avLst/>
            </a:prstGeom>
            <a:noFill/>
          </p:spPr>
          <p:txBody>
            <a:bodyPr wrap="square" rtlCol="1">
              <a:spAutoFit/>
            </a:bodyPr>
            <a:lstStyle/>
            <a:p>
              <a:r>
                <a:rPr lang="he-IL" dirty="0" smtClean="0"/>
                <a:t>36%</a:t>
              </a:r>
              <a:endParaRPr lang="he-IL" dirty="0"/>
            </a:p>
          </p:txBody>
        </p:sp>
        <p:sp>
          <p:nvSpPr>
            <p:cNvPr id="7" name="TextBox 6"/>
            <p:cNvSpPr txBox="1"/>
            <p:nvPr/>
          </p:nvSpPr>
          <p:spPr>
            <a:xfrm>
              <a:off x="1865324" y="1670413"/>
              <a:ext cx="720080" cy="369332"/>
            </a:xfrm>
            <a:prstGeom prst="rect">
              <a:avLst/>
            </a:prstGeom>
            <a:noFill/>
          </p:spPr>
          <p:txBody>
            <a:bodyPr wrap="square" rtlCol="1">
              <a:spAutoFit/>
            </a:bodyPr>
            <a:lstStyle/>
            <a:p>
              <a:r>
                <a:rPr lang="he-IL" dirty="0" smtClean="0"/>
                <a:t>7%</a:t>
              </a:r>
              <a:endParaRPr lang="he-IL" dirty="0"/>
            </a:p>
          </p:txBody>
        </p:sp>
        <p:sp>
          <p:nvSpPr>
            <p:cNvPr id="9" name="TextBox 8"/>
            <p:cNvSpPr txBox="1"/>
            <p:nvPr/>
          </p:nvSpPr>
          <p:spPr>
            <a:xfrm>
              <a:off x="2652647" y="1670413"/>
              <a:ext cx="720080" cy="369332"/>
            </a:xfrm>
            <a:prstGeom prst="rect">
              <a:avLst/>
            </a:prstGeom>
            <a:noFill/>
          </p:spPr>
          <p:txBody>
            <a:bodyPr wrap="square" rtlCol="1">
              <a:spAutoFit/>
            </a:bodyPr>
            <a:lstStyle/>
            <a:p>
              <a:r>
                <a:rPr lang="he-IL" dirty="0" smtClean="0"/>
                <a:t>15%</a:t>
              </a:r>
              <a:endParaRPr lang="he-IL" dirty="0"/>
            </a:p>
          </p:txBody>
        </p:sp>
        <p:sp>
          <p:nvSpPr>
            <p:cNvPr id="10" name="TextBox 9"/>
            <p:cNvSpPr txBox="1"/>
            <p:nvPr/>
          </p:nvSpPr>
          <p:spPr>
            <a:xfrm>
              <a:off x="1504256" y="3429000"/>
              <a:ext cx="720080" cy="369332"/>
            </a:xfrm>
            <a:prstGeom prst="rect">
              <a:avLst/>
            </a:prstGeom>
            <a:noFill/>
          </p:spPr>
          <p:txBody>
            <a:bodyPr wrap="square" rtlCol="1">
              <a:spAutoFit/>
            </a:bodyPr>
            <a:lstStyle/>
            <a:p>
              <a:r>
                <a:rPr lang="he-IL" dirty="0" smtClean="0"/>
                <a:t>42%</a:t>
              </a:r>
              <a:endParaRPr lang="he-IL" dirty="0"/>
            </a:p>
          </p:txBody>
        </p:sp>
      </p:grpSp>
      <p:sp>
        <p:nvSpPr>
          <p:cNvPr id="8" name="TextBox 7"/>
          <p:cNvSpPr txBox="1"/>
          <p:nvPr/>
        </p:nvSpPr>
        <p:spPr>
          <a:xfrm>
            <a:off x="181349" y="2740858"/>
            <a:ext cx="1008112" cy="400110"/>
          </a:xfrm>
          <a:prstGeom prst="rect">
            <a:avLst/>
          </a:prstGeom>
          <a:noFill/>
        </p:spPr>
        <p:txBody>
          <a:bodyPr wrap="square" rtlCol="1">
            <a:spAutoFit/>
          </a:bodyPr>
          <a:lstStyle/>
          <a:p>
            <a:r>
              <a:rPr lang="he-IL" sz="2000" dirty="0" smtClean="0"/>
              <a:t>טון/שנה</a:t>
            </a:r>
            <a:endParaRPr lang="he-IL" sz="2000" dirty="0"/>
          </a:p>
        </p:txBody>
      </p:sp>
      <p:sp>
        <p:nvSpPr>
          <p:cNvPr id="6" name="מלבן 5"/>
          <p:cNvSpPr/>
          <p:nvPr/>
        </p:nvSpPr>
        <p:spPr>
          <a:xfrm>
            <a:off x="215516" y="6021288"/>
            <a:ext cx="8712968" cy="830997"/>
          </a:xfrm>
          <a:prstGeom prst="rect">
            <a:avLst/>
          </a:prstGeom>
        </p:spPr>
        <p:txBody>
          <a:bodyPr wrap="square">
            <a:spAutoFit/>
          </a:bodyPr>
          <a:lstStyle/>
          <a:p>
            <a:r>
              <a:rPr lang="he-IL" sz="1600" dirty="0" smtClean="0"/>
              <a:t>* - 35 מזהמים </a:t>
            </a:r>
            <a:r>
              <a:rPr lang="he-IL" sz="1600" dirty="0" err="1" smtClean="0"/>
              <a:t>במפל"ס</a:t>
            </a:r>
            <a:r>
              <a:rPr lang="he-IL" sz="1600" dirty="0" smtClean="0"/>
              <a:t> מוגדרים לפי </a:t>
            </a:r>
            <a:r>
              <a:rPr lang="he-IL" sz="1600" dirty="0" smtClean="0">
                <a:hlinkClick r:id="rId3"/>
              </a:rPr>
              <a:t>הוועדה </a:t>
            </a:r>
            <a:r>
              <a:rPr lang="he-IL" sz="1600" dirty="0">
                <a:hlinkClick r:id="rId3"/>
              </a:rPr>
              <a:t>הבין משרדית לחומרים </a:t>
            </a:r>
            <a:r>
              <a:rPr lang="he-IL" sz="1600" dirty="0" smtClean="0">
                <a:hlinkClick r:id="rId3"/>
              </a:rPr>
              <a:t>מסרטנים </a:t>
            </a:r>
            <a:r>
              <a:rPr lang="he-IL" sz="1600" dirty="0" smtClean="0"/>
              <a:t>כ"מוכרים </a:t>
            </a:r>
            <a:r>
              <a:rPr lang="he-IL" sz="1600" dirty="0"/>
              <a:t>כמסרטנים לבני </a:t>
            </a:r>
            <a:r>
              <a:rPr lang="he-IL" sz="1600" dirty="0" smtClean="0"/>
              <a:t>אדם" (קבוצה א') או "חשודים </a:t>
            </a:r>
            <a:r>
              <a:rPr lang="he-IL" sz="1600" dirty="0"/>
              <a:t>כמסרטנים </a:t>
            </a:r>
            <a:r>
              <a:rPr lang="he-IL" sz="1600" dirty="0" smtClean="0"/>
              <a:t>בבני אדם" (קבוצה ב'), הכוללת מזהמים "מוכרים </a:t>
            </a:r>
            <a:r>
              <a:rPr lang="he-IL" sz="1600" dirty="0"/>
              <a:t>כמסרטנים </a:t>
            </a:r>
            <a:r>
              <a:rPr lang="he-IL" sz="1600" dirty="0" smtClean="0"/>
              <a:t>סבירים" (ב1), ומזהמים המוכרים כמסרטנים אפשריים (ב2).</a:t>
            </a:r>
            <a:endParaRPr lang="he-IL" sz="1600" dirty="0"/>
          </a:p>
        </p:txBody>
      </p:sp>
      <p:sp>
        <p:nvSpPr>
          <p:cNvPr id="2" name="כותרת 1"/>
          <p:cNvSpPr>
            <a:spLocks noGrp="1"/>
          </p:cNvSpPr>
          <p:nvPr>
            <p:ph type="title"/>
          </p:nvPr>
        </p:nvSpPr>
        <p:spPr>
          <a:xfrm>
            <a:off x="0" y="0"/>
            <a:ext cx="9144000" cy="1417638"/>
          </a:xfrm>
          <a:solidFill>
            <a:schemeClr val="tx2">
              <a:lumMod val="20000"/>
              <a:lumOff val="80000"/>
            </a:schemeClr>
          </a:solidFill>
        </p:spPr>
        <p:txBody>
          <a:bodyPr>
            <a:normAutofit/>
          </a:bodyPr>
          <a:lstStyle/>
          <a:p>
            <a:r>
              <a:rPr lang="he-IL" sz="4000" b="1" dirty="0" smtClean="0">
                <a:cs typeface="+mn-cs"/>
              </a:rPr>
              <a:t>מקורות פליטה לאוויר של חומרים חשודים או מוכרים כמסרטנים*</a:t>
            </a:r>
            <a:r>
              <a:rPr lang="en-US" sz="4000" b="1" dirty="0" smtClean="0">
                <a:cs typeface="+mn-cs"/>
              </a:rPr>
              <a:t>  </a:t>
            </a:r>
            <a:r>
              <a:rPr lang="he-IL" sz="4000" b="1" dirty="0" smtClean="0">
                <a:cs typeface="+mn-cs"/>
              </a:rPr>
              <a:t> </a:t>
            </a:r>
            <a:r>
              <a:rPr lang="he-IL" sz="4000" b="1" dirty="0" smtClean="0">
                <a:solidFill>
                  <a:srgbClr val="0070C0"/>
                </a:solidFill>
                <a:cs typeface="+mn-cs"/>
              </a:rPr>
              <a:t>מצאי + </a:t>
            </a:r>
            <a:r>
              <a:rPr lang="he-IL" sz="4000" b="1" dirty="0" err="1" smtClean="0">
                <a:solidFill>
                  <a:srgbClr val="0070C0"/>
                </a:solidFill>
                <a:cs typeface="+mn-cs"/>
              </a:rPr>
              <a:t>מפל"ס</a:t>
            </a:r>
            <a:endParaRPr lang="he-IL" sz="4000" b="1" dirty="0">
              <a:solidFill>
                <a:srgbClr val="0070C0"/>
              </a:solidFill>
              <a:cs typeface="+mn-cs"/>
            </a:endParaRPr>
          </a:p>
        </p:txBody>
      </p:sp>
      <p:sp>
        <p:nvSpPr>
          <p:cNvPr id="11" name="מציין מיקום של מספר שקופית 10"/>
          <p:cNvSpPr>
            <a:spLocks noGrp="1"/>
          </p:cNvSpPr>
          <p:nvPr>
            <p:ph type="sldNum" sz="quarter" idx="12"/>
          </p:nvPr>
        </p:nvSpPr>
        <p:spPr/>
        <p:txBody>
          <a:bodyPr/>
          <a:lstStyle/>
          <a:p>
            <a:fld id="{89212C5D-97ED-40CF-8740-47F456E5E2C3}" type="slidenum">
              <a:rPr lang="he-IL" smtClean="0"/>
              <a:t>16</a:t>
            </a:fld>
            <a:endParaRPr lang="he-IL"/>
          </a:p>
        </p:txBody>
      </p:sp>
    </p:spTree>
    <p:extLst>
      <p:ext uri="{BB962C8B-B14F-4D97-AF65-F5344CB8AC3E}">
        <p14:creationId xmlns:p14="http://schemas.microsoft.com/office/powerpoint/2010/main" val="3052883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661248"/>
            <a:ext cx="8928992" cy="1015663"/>
          </a:xfrm>
          <a:prstGeom prst="rect">
            <a:avLst/>
          </a:prstGeom>
          <a:noFill/>
        </p:spPr>
        <p:txBody>
          <a:bodyPr wrap="square" rtlCol="1">
            <a:spAutoFit/>
          </a:bodyPr>
          <a:lstStyle/>
          <a:p>
            <a:r>
              <a:rPr lang="he-IL" sz="2000" dirty="0"/>
              <a:t>מרשם האיחוד האירופי </a:t>
            </a:r>
            <a:r>
              <a:rPr lang="en-US" sz="2000" dirty="0"/>
              <a:t>EPRTR</a:t>
            </a:r>
            <a:r>
              <a:rPr lang="he-IL" sz="2000" dirty="0"/>
              <a:t> אינו כולל פעילות של הפקת גז טבעי, לכן הוסרו אסדות הגז הטבעי </a:t>
            </a:r>
            <a:r>
              <a:rPr lang="he-IL" sz="2000" dirty="0" err="1"/>
              <a:t>מהמפל"ס</a:t>
            </a:r>
            <a:r>
              <a:rPr lang="he-IL" sz="2000" dirty="0"/>
              <a:t> בהשוואה זו. בנוסף, ה </a:t>
            </a:r>
            <a:r>
              <a:rPr lang="en-US" sz="2000" dirty="0"/>
              <a:t>EPRTR</a:t>
            </a:r>
            <a:r>
              <a:rPr lang="he-IL" sz="2000" dirty="0"/>
              <a:t> אינו כולל את המזהמים </a:t>
            </a:r>
            <a:r>
              <a:rPr lang="he-IL" sz="2000" dirty="0" err="1"/>
              <a:t>פורמאלדהיד</a:t>
            </a:r>
            <a:r>
              <a:rPr lang="he-IL" sz="2000" dirty="0"/>
              <a:t>, קובלט וסטירן, שכן נכללים </a:t>
            </a:r>
            <a:r>
              <a:rPr lang="he-IL" sz="2000" dirty="0" err="1"/>
              <a:t>במפל"ס</a:t>
            </a:r>
            <a:r>
              <a:rPr lang="he-IL" sz="2000" dirty="0" smtClean="0"/>
              <a:t>. טרם פורסמו נתוני ה </a:t>
            </a:r>
            <a:r>
              <a:rPr lang="en-US" sz="2000" dirty="0" smtClean="0"/>
              <a:t>E-PRTR</a:t>
            </a:r>
            <a:r>
              <a:rPr lang="he-IL" sz="2000" dirty="0" smtClean="0"/>
              <a:t> לשנת 2017.</a:t>
            </a:r>
            <a:endParaRPr lang="he-IL" sz="2000" dirty="0"/>
          </a:p>
        </p:txBody>
      </p:sp>
      <p:graphicFrame>
        <p:nvGraphicFramePr>
          <p:cNvPr id="5" name="תרשים 4" descr="בגרף מתוארת השוואת פליטת החומרים בין ישראל לאירופה בשנת 2015 ו 2016.&#10;ישראל ללא הפקת גז טבעי -5.6 ק&quot;ג לאלף נפש בשנת 2015 ו 5.2 ק&quot;ג לאלף נפש בשנת 2016.&#10;15 מדינות האיחוד האירופי הוותיקות: 13.6 ק&quot;ג לאלף נפש ב 2015 ו 16.3 ק&quot;ג לאלף נפש ב 2016.&#10;" title="פליטת חומרים מסרטנים לאויר קילוגרם לאלף נפש"/>
          <p:cNvGraphicFramePr/>
          <p:nvPr>
            <p:extLst>
              <p:ext uri="{D42A27DB-BD31-4B8C-83A1-F6EECF244321}">
                <p14:modId xmlns:p14="http://schemas.microsoft.com/office/powerpoint/2010/main" val="4101662893"/>
              </p:ext>
            </p:extLst>
          </p:nvPr>
        </p:nvGraphicFramePr>
        <p:xfrm>
          <a:off x="2339752" y="1812886"/>
          <a:ext cx="6408712" cy="39954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863192" y="2636912"/>
            <a:ext cx="1620576" cy="360040"/>
          </a:xfrm>
          <a:prstGeom prst="rect">
            <a:avLst/>
          </a:prstGeom>
        </p:spPr>
        <p:txBody>
          <a:bodyPr wrap="non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e-IL" sz="2200" dirty="0">
                <a:cs typeface="+mn-cs"/>
              </a:rPr>
              <a:t>ק"ג לאלף נפש</a:t>
            </a:r>
          </a:p>
        </p:txBody>
      </p:sp>
      <p:sp>
        <p:nvSpPr>
          <p:cNvPr id="4" name="TextBox 3"/>
          <p:cNvSpPr txBox="1"/>
          <p:nvPr/>
        </p:nvSpPr>
        <p:spPr>
          <a:xfrm>
            <a:off x="1259632" y="1412776"/>
            <a:ext cx="6696744" cy="400110"/>
          </a:xfrm>
          <a:prstGeom prst="rect">
            <a:avLst/>
          </a:prstGeom>
          <a:noFill/>
        </p:spPr>
        <p:txBody>
          <a:bodyPr wrap="square" rtlCol="1">
            <a:spAutoFit/>
          </a:bodyPr>
          <a:lstStyle/>
          <a:p>
            <a:pPr algn="ctr"/>
            <a:r>
              <a:rPr lang="he-IL" sz="2000" b="1" dirty="0"/>
              <a:t>השוואת </a:t>
            </a:r>
            <a:r>
              <a:rPr lang="he-IL" sz="2000" b="1" dirty="0" err="1"/>
              <a:t>מפל"ס</a:t>
            </a:r>
            <a:r>
              <a:rPr lang="he-IL" sz="2000" b="1" dirty="0"/>
              <a:t> עם האיחוד האירופי (</a:t>
            </a:r>
            <a:r>
              <a:rPr lang="en-US" sz="2000" b="1" dirty="0"/>
              <a:t>E-PRTR</a:t>
            </a:r>
            <a:r>
              <a:rPr lang="he-IL" sz="2000" b="1" dirty="0"/>
              <a:t>)</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a:cs typeface="+mn-cs"/>
              </a:rPr>
              <a:t>השוואת פליטת חומרים חשודים או מוכרים כמסרטנים לאוויר</a:t>
            </a:r>
          </a:p>
        </p:txBody>
      </p:sp>
      <p:sp>
        <p:nvSpPr>
          <p:cNvPr id="6" name="מציין מיקום של מספר שקופית 5"/>
          <p:cNvSpPr>
            <a:spLocks noGrp="1"/>
          </p:cNvSpPr>
          <p:nvPr>
            <p:ph type="sldNum" sz="quarter" idx="12"/>
          </p:nvPr>
        </p:nvSpPr>
        <p:spPr/>
        <p:txBody>
          <a:bodyPr/>
          <a:lstStyle/>
          <a:p>
            <a:fld id="{89212C5D-97ED-40CF-8740-47F456E5E2C3}" type="slidenum">
              <a:rPr lang="he-IL" smtClean="0"/>
              <a:t>17</a:t>
            </a:fld>
            <a:endParaRPr lang="he-IL"/>
          </a:p>
        </p:txBody>
      </p:sp>
    </p:spTree>
    <p:extLst>
      <p:ext uri="{BB962C8B-B14F-4D97-AF65-F5344CB8AC3E}">
        <p14:creationId xmlns:p14="http://schemas.microsoft.com/office/powerpoint/2010/main" val="100305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7944" y="6413266"/>
            <a:ext cx="4968552" cy="400110"/>
          </a:xfrm>
          <a:prstGeom prst="rect">
            <a:avLst/>
          </a:prstGeom>
          <a:noFill/>
        </p:spPr>
        <p:txBody>
          <a:bodyPr wrap="square" rtlCol="1">
            <a:spAutoFit/>
          </a:bodyPr>
          <a:lstStyle/>
          <a:p>
            <a:r>
              <a:rPr lang="he-IL" sz="2000" dirty="0" smtClean="0"/>
              <a:t>ביאורים בשקופית הבאה</a:t>
            </a:r>
            <a:endParaRPr lang="he-IL" sz="2000" dirty="0"/>
          </a:p>
        </p:txBody>
      </p:sp>
      <p:graphicFrame>
        <p:nvGraphicFramePr>
          <p:cNvPr id="9" name="תרשים 8" descr="הגרף מציג את פליטות החומרים המסרטנים בין השנים 2012 ל 2017 בחלוקה לשבע סוגי פעילות שונים:&#10;פליטות התעשייה הכימית פחתו מכ 18 טון בשנת 2013 לכ 4.2 טון בשנת 2017.&#10;פליטות בתי הזיקוק פחתו מכ 9 טון בשנת 2012 לכ 3.3 טון ב 2017.&#10;פליטות תחנות הכוח פחתו מכ 40 טון ב 2012 לכ 10 טון ב 2017.&#10;פליטות ממטמנות עלו מכ 8 טון ב 2012 לכ 13.6 טון ב 2017.&#10;פליטות מייצור אספלט עלו מכ 4.2 טון ב 2012 ל6.1 טון ב 2017.&#10;" title="פליטות חומרים מוכרים או שסביר שהם מסרטנים לאוויר במפל&quot;ס"/>
          <p:cNvGraphicFramePr/>
          <p:nvPr>
            <p:extLst>
              <p:ext uri="{D42A27DB-BD31-4B8C-83A1-F6EECF244321}">
                <p14:modId xmlns:p14="http://schemas.microsoft.com/office/powerpoint/2010/main" val="2244279350"/>
              </p:ext>
            </p:extLst>
          </p:nvPr>
        </p:nvGraphicFramePr>
        <p:xfrm>
          <a:off x="0" y="1880828"/>
          <a:ext cx="8964488" cy="39604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1520" y="1920607"/>
            <a:ext cx="1008112" cy="400110"/>
          </a:xfrm>
          <a:prstGeom prst="rect">
            <a:avLst/>
          </a:prstGeom>
          <a:noFill/>
        </p:spPr>
        <p:txBody>
          <a:bodyPr wrap="square" lIns="0" rtlCol="1">
            <a:spAutoFit/>
          </a:bodyPr>
          <a:lstStyle/>
          <a:p>
            <a:pPr algn="l"/>
            <a:r>
              <a:rPr lang="he-IL" sz="2000" dirty="0" smtClean="0"/>
              <a:t>טון/שנה</a:t>
            </a:r>
            <a:endParaRPr lang="he-IL" sz="2000" dirty="0"/>
          </a:p>
        </p:txBody>
      </p:sp>
      <p:sp>
        <p:nvSpPr>
          <p:cNvPr id="3" name="TextBox 2"/>
          <p:cNvSpPr txBox="1"/>
          <p:nvPr/>
        </p:nvSpPr>
        <p:spPr>
          <a:xfrm>
            <a:off x="251520" y="1412776"/>
            <a:ext cx="8856984" cy="707886"/>
          </a:xfrm>
          <a:prstGeom prst="rect">
            <a:avLst/>
          </a:prstGeom>
          <a:noFill/>
        </p:spPr>
        <p:txBody>
          <a:bodyPr wrap="square" rtlCol="1">
            <a:spAutoFit/>
          </a:bodyPr>
          <a:lstStyle/>
          <a:p>
            <a:r>
              <a:rPr lang="he-IL" sz="2000" dirty="0"/>
              <a:t>מפעלים שאינם נדרשים להיתרי פליטה </a:t>
            </a:r>
            <a:r>
              <a:rPr lang="he-IL" sz="2000" b="1" dirty="0">
                <a:solidFill>
                  <a:srgbClr val="002060"/>
                </a:solidFill>
              </a:rPr>
              <a:t>באיור </a:t>
            </a:r>
            <a:r>
              <a:rPr lang="he-IL" sz="2000" b="1" dirty="0" err="1">
                <a:solidFill>
                  <a:srgbClr val="002060"/>
                </a:solidFill>
              </a:rPr>
              <a:t>בג̇ו̤ני</a:t>
            </a:r>
            <a:r>
              <a:rPr lang="he-IL" sz="2000" b="1" dirty="0">
                <a:solidFill>
                  <a:srgbClr val="002060"/>
                </a:solidFill>
              </a:rPr>
              <a:t> כחול</a:t>
            </a:r>
            <a:endParaRPr lang="he-IL" sz="2000" dirty="0"/>
          </a:p>
          <a:p>
            <a:r>
              <a:rPr lang="he-IL" sz="2000" dirty="0" smtClean="0"/>
              <a:t>מפעלים הנדרשים לקבל היתר פליטה - </a:t>
            </a:r>
            <a:r>
              <a:rPr lang="he-IL" sz="2000" b="1" dirty="0" smtClean="0">
                <a:solidFill>
                  <a:schemeClr val="accent3">
                    <a:lumMod val="50000"/>
                  </a:schemeClr>
                </a:solidFill>
              </a:rPr>
              <a:t>באיור בג͘ו̤ני ירוק</a:t>
            </a:r>
            <a:endParaRPr lang="he-IL" sz="2000" dirty="0" smtClean="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מגמות פליטה לאוויר של חומרים חשודים או מוכרים כסרטנים </a:t>
            </a:r>
            <a:r>
              <a:rPr lang="he-IL" sz="4000" b="1" dirty="0" err="1" smtClean="0">
                <a:cs typeface="+mn-cs"/>
              </a:rPr>
              <a:t>במפל"ס</a:t>
            </a:r>
            <a:endParaRPr lang="he-IL" sz="4000" b="1"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18</a:t>
            </a:fld>
            <a:endParaRPr lang="he-IL"/>
          </a:p>
        </p:txBody>
      </p:sp>
    </p:spTree>
    <p:extLst>
      <p:ext uri="{BB962C8B-B14F-4D97-AF65-F5344CB8AC3E}">
        <p14:creationId xmlns:p14="http://schemas.microsoft.com/office/powerpoint/2010/main" val="879328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16832"/>
            <a:ext cx="8856984" cy="4401205"/>
          </a:xfrm>
          <a:prstGeom prst="rect">
            <a:avLst/>
          </a:prstGeom>
          <a:noFill/>
        </p:spPr>
        <p:txBody>
          <a:bodyPr wrap="square" rtlCol="1">
            <a:spAutoFit/>
          </a:bodyPr>
          <a:lstStyle/>
          <a:p>
            <a:r>
              <a:rPr lang="he-IL" sz="2000" dirty="0" smtClean="0"/>
              <a:t>משנת 2012 פחתו ב 44% פליטות לאוויר של חומרים חשודים או מוכרים כמסרטנים, </a:t>
            </a:r>
            <a:r>
              <a:rPr lang="he-IL" sz="2000" dirty="0"/>
              <a:t>בעיקר עקב הגברת השימוש בגז טבעי ובעקבות יישום דרישות ההפחתה של המשרד להגנת </a:t>
            </a:r>
            <a:r>
              <a:rPr lang="he-IL" sz="2000" dirty="0" smtClean="0"/>
              <a:t>הסביבה. </a:t>
            </a:r>
          </a:p>
          <a:p>
            <a:r>
              <a:rPr lang="he-IL" sz="2000" dirty="0" smtClean="0"/>
              <a:t>בשנת 2017 חלה עלייה של 1% בפליטות - בעוד שנמשכו ההפחתות (5%-) במפעלים הנדרשים לקבל היתר פליטה (</a:t>
            </a:r>
            <a:r>
              <a:rPr lang="he-IL" sz="2000" b="1" dirty="0" smtClean="0">
                <a:solidFill>
                  <a:schemeClr val="accent3">
                    <a:lumMod val="50000"/>
                  </a:schemeClr>
                </a:solidFill>
              </a:rPr>
              <a:t>באיור בג͘ו̤ני ירוק</a:t>
            </a:r>
            <a:r>
              <a:rPr lang="he-IL" sz="2000" dirty="0" smtClean="0"/>
              <a:t>), חלה עליה בפליטת המפעלים שאינם נדרשים להיתרי פליטה (</a:t>
            </a:r>
            <a:r>
              <a:rPr lang="he-IL" sz="2000" b="1" dirty="0" smtClean="0">
                <a:solidFill>
                  <a:srgbClr val="002060"/>
                </a:solidFill>
              </a:rPr>
              <a:t>באיור בג̇ו̤ני כחול</a:t>
            </a:r>
            <a:r>
              <a:rPr lang="he-IL" sz="2000" dirty="0" smtClean="0"/>
              <a:t>) - בעיקר מטמנות (תוספת הטמנה שנתית) ומפעלי אספלט (עלייה בייצור) . </a:t>
            </a:r>
          </a:p>
          <a:p>
            <a:r>
              <a:rPr lang="he-IL" sz="2000" dirty="0" smtClean="0"/>
              <a:t>נוסף על כך בשנת 2016 בוצע עדכון הנחיות חישוב עבור </a:t>
            </a:r>
            <a:r>
              <a:rPr lang="he-IL" sz="2000" dirty="0" err="1" smtClean="0"/>
              <a:t>מט"שים</a:t>
            </a:r>
            <a:r>
              <a:rPr lang="he-IL" sz="2000" dirty="0" smtClean="0"/>
              <a:t> שיושם גם במהלך 2017. יחד עם עדכון זה חלה בשנת 2017 עליה של 4% בפליטות. </a:t>
            </a:r>
          </a:p>
          <a:p>
            <a:r>
              <a:rPr lang="he-IL" sz="2000" dirty="0" smtClean="0"/>
              <a:t>יש לציין שבשנת 2017 פיתח המשרד להגנת הסביבה מקדם פליטה לאוויר של </a:t>
            </a:r>
            <a:r>
              <a:rPr lang="he-IL" sz="2000" dirty="0" err="1" smtClean="0"/>
              <a:t>פורמאלדהיד</a:t>
            </a:r>
            <a:r>
              <a:rPr lang="he-IL" sz="2000" dirty="0" smtClean="0"/>
              <a:t> משריפת גז טבעי בתחנות כוח, המבוסס על דיגומי חברת החשמל לישראל. מקדם פליטה ישראלי זה נמוך יותר מהמקדם האמריקאי שהיה בשימוש קודם לכן. תחנות הכוח הפרטיות תיקנו את הדיווחים למפל"ס בהתאם, לרבות דיווחי שנים קודמות. לפיכך הנתונים המפורסמים כאן שונים מהנתונים שפורסמו בשנה שעברה.</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מגמות פליטה לאוויר של חומרים חשודים או מוכרים כסרטנים </a:t>
            </a:r>
            <a:r>
              <a:rPr lang="he-IL" sz="4000" b="1" dirty="0" err="1" smtClean="0">
                <a:cs typeface="+mn-cs"/>
              </a:rPr>
              <a:t>במפל"ס</a:t>
            </a:r>
            <a:r>
              <a:rPr lang="he-IL" sz="4000" b="1" dirty="0" smtClean="0">
                <a:cs typeface="+mn-cs"/>
              </a:rPr>
              <a:t> - ביאורים</a:t>
            </a:r>
            <a:endParaRPr lang="he-IL" sz="4000" b="1"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19</a:t>
            </a:fld>
            <a:endParaRPr lang="he-IL"/>
          </a:p>
        </p:txBody>
      </p:sp>
    </p:spTree>
    <p:extLst>
      <p:ext uri="{BB962C8B-B14F-4D97-AF65-F5344CB8AC3E}">
        <p14:creationId xmlns:p14="http://schemas.microsoft.com/office/powerpoint/2010/main" val="154570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טבלה 5" descr="מגמה בשנה האחרונה: כמות פחמן אורגני כללי המוזרם לים ירידה של 93% (לגבי 2017). כמות מלחים בקולחי מט&quot;שים ירידה של 7%. כמות פליטות בתקלות עליה של 463%. אחוז מיחזור פסולת מסוכנת ירידה של 10%. אחוז מיחזור פסולת מעורבת עליה של 2%. כמות פסולת בנין מטופלת עליה של 143%." title="מגמות במפל&quot;ס בנושאים שונים"/>
          <p:cNvGraphicFramePr>
            <a:graphicFrameLocks noGrp="1"/>
          </p:cNvGraphicFramePr>
          <p:nvPr>
            <p:extLst>
              <p:ext uri="{D42A27DB-BD31-4B8C-83A1-F6EECF244321}">
                <p14:modId xmlns:p14="http://schemas.microsoft.com/office/powerpoint/2010/main" val="2448189442"/>
              </p:ext>
            </p:extLst>
          </p:nvPr>
        </p:nvGraphicFramePr>
        <p:xfrm>
          <a:off x="-1" y="4511040"/>
          <a:ext cx="9144001" cy="2346960"/>
        </p:xfrm>
        <a:graphic>
          <a:graphicData uri="http://schemas.openxmlformats.org/drawingml/2006/table">
            <a:tbl>
              <a:tblPr rtl="1" firstRow="1" bandRow="1">
                <a:tableStyleId>{5C22544A-7EE6-4342-B048-85BDC9FD1C3A}</a:tableStyleId>
              </a:tblPr>
              <a:tblGrid>
                <a:gridCol w="4633343"/>
                <a:gridCol w="2263552"/>
                <a:gridCol w="2247106"/>
              </a:tblGrid>
              <a:tr h="0">
                <a:tc>
                  <a:txBody>
                    <a:bodyPr/>
                    <a:lstStyle/>
                    <a:p>
                      <a:pPr algn="ctr" rtl="1"/>
                      <a:r>
                        <a:rPr lang="he-IL" dirty="0" smtClean="0">
                          <a:solidFill>
                            <a:sysClr val="windowText" lastClr="000000"/>
                          </a:solidFill>
                        </a:rPr>
                        <a:t>נושא</a:t>
                      </a:r>
                      <a:endParaRPr lang="he-IL"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endParaRPr lang="he-IL"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endParaRPr lang="he-IL"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0">
                <a:tc>
                  <a:txBody>
                    <a:bodyPr/>
                    <a:lstStyle/>
                    <a:p>
                      <a:pPr marL="0" algn="r" defTabSz="914400" rtl="1" eaLnBrk="1" latinLnBrk="0" hangingPunct="1"/>
                      <a:r>
                        <a:rPr lang="he-IL" sz="2000" kern="1200" dirty="0" smtClean="0">
                          <a:solidFill>
                            <a:schemeClr val="dk1"/>
                          </a:solidFill>
                          <a:latin typeface="+mn-lt"/>
                          <a:ea typeface="+mn-ea"/>
                          <a:cs typeface="+mn-cs"/>
                        </a:rPr>
                        <a:t>צריכת מזוט</a:t>
                      </a:r>
                      <a:endParaRPr lang="he-IL"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-17%</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-80%</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marL="0" algn="r" defTabSz="914400" rtl="1" eaLnBrk="1" latinLnBrk="0" hangingPunct="1"/>
                      <a:r>
                        <a:rPr lang="he-IL" sz="2000" kern="1200" dirty="0" smtClean="0">
                          <a:solidFill>
                            <a:schemeClr val="dk1"/>
                          </a:solidFill>
                          <a:latin typeface="+mn-lt"/>
                          <a:ea typeface="+mn-ea"/>
                          <a:cs typeface="+mn-cs"/>
                        </a:rPr>
                        <a:t>כמות פחמן אורגני כללי</a:t>
                      </a:r>
                      <a:r>
                        <a:rPr lang="he-IL"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TOC</a:t>
                      </a:r>
                      <a:r>
                        <a:rPr lang="he-IL" sz="2000" kern="1200" dirty="0" smtClean="0">
                          <a:solidFill>
                            <a:schemeClr val="dk1"/>
                          </a:solidFill>
                          <a:latin typeface="+mn-lt"/>
                          <a:ea typeface="+mn-ea"/>
                          <a:cs typeface="+mn-cs"/>
                        </a:rPr>
                        <a:t>) </a:t>
                      </a:r>
                      <a:r>
                        <a:rPr lang="he-IL" sz="2000" kern="1200" baseline="0" dirty="0" smtClean="0">
                          <a:solidFill>
                            <a:schemeClr val="dk1"/>
                          </a:solidFill>
                          <a:latin typeface="+mn-lt"/>
                          <a:ea typeface="+mn-ea"/>
                          <a:cs typeface="+mn-cs"/>
                        </a:rPr>
                        <a:t>המוזרם </a:t>
                      </a:r>
                      <a:r>
                        <a:rPr lang="he-IL" sz="2000" kern="1200" dirty="0" smtClean="0">
                          <a:solidFill>
                            <a:schemeClr val="dk1"/>
                          </a:solidFill>
                          <a:latin typeface="+mn-lt"/>
                          <a:ea typeface="+mn-ea"/>
                          <a:cs typeface="+mn-cs"/>
                        </a:rPr>
                        <a:t>לים</a:t>
                      </a:r>
                      <a:endParaRPr lang="he-IL"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en-US" sz="2000" b="1" dirty="0" smtClean="0">
                          <a:solidFill>
                            <a:srgbClr val="00B050"/>
                          </a:solidFill>
                        </a:rPr>
                        <a:t>-96%</a:t>
                      </a:r>
                      <a:endParaRPr lang="he-IL" sz="20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en-US" sz="2000" b="1" dirty="0" smtClean="0">
                          <a:solidFill>
                            <a:srgbClr val="00B050"/>
                          </a:solidFill>
                        </a:rPr>
                        <a:t>-98%</a:t>
                      </a:r>
                      <a:endParaRPr lang="he-IL" sz="20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marL="0" algn="r" defTabSz="914400" rtl="1" eaLnBrk="1" latinLnBrk="0" hangingPunct="1"/>
                      <a:r>
                        <a:rPr lang="he-IL" sz="2000" kern="1200" dirty="0" smtClean="0">
                          <a:solidFill>
                            <a:schemeClr val="dk1"/>
                          </a:solidFill>
                          <a:latin typeface="+mn-lt"/>
                          <a:ea typeface="+mn-ea"/>
                          <a:cs typeface="+mn-cs"/>
                        </a:rPr>
                        <a:t>כמות פליטות בתקלות לאוויר,</a:t>
                      </a:r>
                      <a:r>
                        <a:rPr lang="he-IL" sz="2000" kern="1200" baseline="0" dirty="0" smtClean="0">
                          <a:solidFill>
                            <a:schemeClr val="dk1"/>
                          </a:solidFill>
                          <a:latin typeface="+mn-lt"/>
                          <a:ea typeface="+mn-ea"/>
                          <a:cs typeface="+mn-cs"/>
                        </a:rPr>
                        <a:t> ים, נחל, קרקע</a:t>
                      </a:r>
                      <a:endParaRPr lang="he-IL"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kern="1200" dirty="0" smtClean="0">
                          <a:solidFill>
                            <a:srgbClr val="00B050"/>
                          </a:solidFill>
                          <a:latin typeface="+mn-lt"/>
                          <a:ea typeface="+mn-ea"/>
                          <a:cs typeface="+mn-cs"/>
                        </a:rPr>
                        <a:t>-35%</a:t>
                      </a:r>
                      <a:endParaRPr lang="he-IL" sz="2000" b="1" kern="1200" dirty="0" smtClean="0">
                        <a:solidFill>
                          <a:srgbClr val="00B05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000" b="1" dirty="0" smtClean="0">
                          <a:solidFill>
                            <a:srgbClr val="FF0000"/>
                          </a:solidFill>
                        </a:rPr>
                        <a:t> </a:t>
                      </a:r>
                      <a:r>
                        <a:rPr lang="en-US" sz="2000" b="1" dirty="0" smtClean="0">
                          <a:solidFill>
                            <a:srgbClr val="FF0000"/>
                          </a:solidFill>
                        </a:rPr>
                        <a:t>+493%</a:t>
                      </a:r>
                      <a:endParaRPr lang="he-IL" sz="2000" b="1"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rtl="1"/>
                      <a:r>
                        <a:rPr lang="he-IL" sz="2000" dirty="0" smtClean="0"/>
                        <a:t>אחוז מחזור פסולת מעורבת מתחנות מעבר</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+3%</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+7%</a:t>
                      </a:r>
                      <a:r>
                        <a:rPr lang="he-IL" sz="2000" b="1" dirty="0" smtClean="0">
                          <a:solidFill>
                            <a:srgbClr val="00B050"/>
                          </a:solidFill>
                        </a:rPr>
                        <a:t> </a:t>
                      </a:r>
                      <a:r>
                        <a:rPr lang="he-IL" sz="1800" b="0" dirty="0" smtClean="0">
                          <a:solidFill>
                            <a:srgbClr val="00B050"/>
                          </a:solidFill>
                        </a:rPr>
                        <a:t>(מ 2014)</a:t>
                      </a:r>
                      <a:endParaRPr lang="he-IL" sz="2000" b="0"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rtl="1"/>
                      <a:r>
                        <a:rPr lang="he-IL" sz="2000" dirty="0" smtClean="0"/>
                        <a:t>כמות</a:t>
                      </a:r>
                      <a:r>
                        <a:rPr lang="he-IL" sz="2000" baseline="0" dirty="0" smtClean="0"/>
                        <a:t> פסולת בניין מטופלת בתחנות מעבר</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+41%</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+180%</a:t>
                      </a:r>
                      <a:r>
                        <a:rPr lang="he-IL" sz="2000" b="1" dirty="0" smtClean="0">
                          <a:solidFill>
                            <a:srgbClr val="00B050"/>
                          </a:solidFill>
                        </a:rPr>
                        <a:t> </a:t>
                      </a:r>
                      <a:r>
                        <a:rPr lang="he-IL" sz="1800" b="0" dirty="0" smtClean="0">
                          <a:solidFill>
                            <a:srgbClr val="00B050"/>
                          </a:solidFill>
                        </a:rPr>
                        <a:t>(מ 2014)</a:t>
                      </a:r>
                      <a:endParaRPr lang="he-IL" sz="2000" b="0"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TextBox 6"/>
          <p:cNvSpPr txBox="1"/>
          <p:nvPr/>
        </p:nvSpPr>
        <p:spPr>
          <a:xfrm>
            <a:off x="107504" y="3933056"/>
            <a:ext cx="9036496" cy="615553"/>
          </a:xfrm>
          <a:prstGeom prst="rect">
            <a:avLst/>
          </a:prstGeom>
          <a:noFill/>
        </p:spPr>
        <p:txBody>
          <a:bodyPr wrap="square" rtlCol="1">
            <a:spAutoFit/>
          </a:bodyPr>
          <a:lstStyle/>
          <a:p>
            <a:r>
              <a:rPr lang="he-IL" dirty="0" smtClean="0"/>
              <a:t>*  </a:t>
            </a:r>
            <a:r>
              <a:rPr lang="he-IL" sz="1600" dirty="0" smtClean="0"/>
              <a:t>לא כולל אסדות הגז טבעי של נובל </a:t>
            </a:r>
            <a:r>
              <a:rPr lang="he-IL" sz="1600" dirty="0" err="1" smtClean="0"/>
              <a:t>אנרג'י</a:t>
            </a:r>
            <a:r>
              <a:rPr lang="he-IL" sz="1600" dirty="0" smtClean="0"/>
              <a:t> </a:t>
            </a:r>
            <a:r>
              <a:rPr lang="he-IL" sz="1600" dirty="0" err="1" smtClean="0"/>
              <a:t>מדיטרניאן</a:t>
            </a:r>
            <a:r>
              <a:rPr lang="he-IL" sz="1600" dirty="0" smtClean="0"/>
              <a:t> שבמרחב הימי.</a:t>
            </a:r>
          </a:p>
          <a:p>
            <a:r>
              <a:rPr lang="he-IL" sz="1600" dirty="0" smtClean="0"/>
              <a:t>** כולל עליה בפליטות </a:t>
            </a:r>
            <a:r>
              <a:rPr lang="he-IL" sz="1600" dirty="0" err="1" smtClean="0"/>
              <a:t>ממט"שים</a:t>
            </a:r>
            <a:r>
              <a:rPr lang="he-IL" sz="1600" dirty="0" smtClean="0"/>
              <a:t> בעקבות עדכון הנחיות חישוב</a:t>
            </a:r>
          </a:p>
        </p:txBody>
      </p:sp>
      <p:graphicFrame>
        <p:nvGraphicFramePr>
          <p:cNvPr id="3" name="טבלה 2" descr="מגמה בשנה האחרונה: גזי חממה ירידה של 1%. תחמוצות חנקן ירידה של 9%. תחמוצות גופרית ירידה של 26%. חלקיקי PM10 ירידה של 10%. חומרים מסרטנים עליה של 1% (4% כולל עליה בעקבות עדכון הנחיות חישוב למט&quot;שים). חומרים אורגניים נדיפים ירידה של של 15%.&#10;צריכת מזוט ירידה של 17%. כמות פחמן אורגני כללי המוזרם לים ירידה של 96%. כמות פליטות בתקלות לאויר, ים,נחל, קרקע ירידה של 35%. אחוז מחזור פסולת מעורבת מתחנות מעבר עליה של 3%. כמות פסולת בנין מטופלת בתחנות מעבר עליה של 41%." title="ממצאים עיקריים במפל&quot;ס"/>
          <p:cNvGraphicFramePr>
            <a:graphicFrameLocks noGrp="1"/>
          </p:cNvGraphicFramePr>
          <p:nvPr>
            <p:extLst>
              <p:ext uri="{D42A27DB-BD31-4B8C-83A1-F6EECF244321}">
                <p14:modId xmlns:p14="http://schemas.microsoft.com/office/powerpoint/2010/main" val="2863334663"/>
              </p:ext>
            </p:extLst>
          </p:nvPr>
        </p:nvGraphicFramePr>
        <p:xfrm>
          <a:off x="0" y="1196752"/>
          <a:ext cx="9144000" cy="2743200"/>
        </p:xfrm>
        <a:graphic>
          <a:graphicData uri="http://schemas.openxmlformats.org/drawingml/2006/table">
            <a:tbl>
              <a:tblPr rtl="1" firstRow="1" bandRow="1">
                <a:tableStyleId>{5C22544A-7EE6-4342-B048-85BDC9FD1C3A}</a:tableStyleId>
              </a:tblPr>
              <a:tblGrid>
                <a:gridCol w="4630469"/>
                <a:gridCol w="2268390"/>
                <a:gridCol w="2245141"/>
              </a:tblGrid>
              <a:tr h="0">
                <a:tc>
                  <a:txBody>
                    <a:bodyPr/>
                    <a:lstStyle/>
                    <a:p>
                      <a:pPr algn="ctr" rtl="1"/>
                      <a:r>
                        <a:rPr lang="he-IL" dirty="0" smtClean="0">
                          <a:solidFill>
                            <a:sysClr val="windowText" lastClr="000000"/>
                          </a:solidFill>
                        </a:rPr>
                        <a:t>כמות פליטות לאוויר</a:t>
                      </a:r>
                      <a:endParaRPr lang="he-IL"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lang="he-IL" baseline="0" dirty="0" smtClean="0">
                          <a:solidFill>
                            <a:sysClr val="windowText" lastClr="000000"/>
                          </a:solidFill>
                        </a:rPr>
                        <a:t> 2017 ביחס ל 2016</a:t>
                      </a:r>
                      <a:endParaRPr lang="he-IL"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lang="he-IL" dirty="0" smtClean="0">
                          <a:solidFill>
                            <a:sysClr val="windowText" lastClr="000000"/>
                          </a:solidFill>
                        </a:rPr>
                        <a:t>מגמה מ 2012</a:t>
                      </a:r>
                      <a:endParaRPr lang="he-IL"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0">
                <a:tc>
                  <a:txBody>
                    <a:bodyPr/>
                    <a:lstStyle/>
                    <a:p>
                      <a:pPr rtl="1"/>
                      <a:r>
                        <a:rPr lang="he-IL" sz="2000" baseline="0" dirty="0" smtClean="0"/>
                        <a:t>גזי חממה</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en-US" sz="2000" b="1" dirty="0" smtClean="0">
                          <a:solidFill>
                            <a:srgbClr val="00B050"/>
                          </a:solidFill>
                        </a:rPr>
                        <a:t>-1%</a:t>
                      </a:r>
                      <a:endParaRPr lang="he-IL" sz="20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en-US" sz="2000" b="1" dirty="0" smtClean="0">
                          <a:solidFill>
                            <a:srgbClr val="00B050"/>
                          </a:solidFill>
                        </a:rPr>
                        <a:t>-18%</a:t>
                      </a:r>
                      <a:endParaRPr lang="he-IL" sz="20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rtl="1"/>
                      <a:r>
                        <a:rPr lang="he-IL" sz="2000" dirty="0" smtClean="0"/>
                        <a:t>תחמוצות חנקן</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en-US" sz="2000" b="1" dirty="0" smtClean="0">
                          <a:solidFill>
                            <a:srgbClr val="00B050"/>
                          </a:solidFill>
                        </a:rPr>
                        <a:t>-9%</a:t>
                      </a:r>
                      <a:endParaRPr lang="he-IL" sz="20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en-US" sz="2000" b="1" dirty="0" smtClean="0">
                          <a:solidFill>
                            <a:srgbClr val="00B050"/>
                          </a:solidFill>
                        </a:rPr>
                        <a:t>-50%</a:t>
                      </a:r>
                      <a:endParaRPr lang="he-IL" sz="20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rtl="1"/>
                      <a:r>
                        <a:rPr lang="he-IL" sz="2000" dirty="0" smtClean="0"/>
                        <a:t>תחמוצות גופרית</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-26%</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-62%</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rtl="1"/>
                      <a:r>
                        <a:rPr lang="he-IL" sz="2000" dirty="0" smtClean="0"/>
                        <a:t>חלקיקי </a:t>
                      </a:r>
                      <a:r>
                        <a:rPr lang="en-US" sz="2000" dirty="0" smtClean="0"/>
                        <a:t>PM10</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-10%</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-48%</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rtl="1"/>
                      <a:r>
                        <a:rPr lang="he-IL" sz="2000" dirty="0" smtClean="0"/>
                        <a:t>חומרים</a:t>
                      </a:r>
                      <a:r>
                        <a:rPr lang="he-IL" sz="2000" baseline="0" dirty="0" smtClean="0"/>
                        <a:t> מוכרים או שסביר שהם מסרטנים </a:t>
                      </a:r>
                      <a:r>
                        <a:rPr lang="he-IL" sz="2000" dirty="0" smtClean="0"/>
                        <a:t>*</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000" b="1" dirty="0" smtClean="0">
                          <a:solidFill>
                            <a:srgbClr val="FF0000"/>
                          </a:solidFill>
                        </a:rPr>
                        <a:t> </a:t>
                      </a:r>
                      <a:r>
                        <a:rPr lang="en-US" sz="2000" b="1" dirty="0" smtClean="0">
                          <a:solidFill>
                            <a:srgbClr val="FF0000"/>
                          </a:solidFill>
                        </a:rPr>
                        <a:t>+1%</a:t>
                      </a:r>
                      <a:r>
                        <a:rPr lang="he-IL" sz="2000" b="1" dirty="0" smtClean="0">
                          <a:solidFill>
                            <a:srgbClr val="FF0000"/>
                          </a:solidFill>
                        </a:rPr>
                        <a:t>  </a:t>
                      </a:r>
                      <a:r>
                        <a:rPr lang="en-US" sz="1600" b="1" dirty="0" smtClean="0">
                          <a:solidFill>
                            <a:srgbClr val="FF0000"/>
                          </a:solidFill>
                        </a:rPr>
                        <a:t>(+4%)</a:t>
                      </a:r>
                      <a:r>
                        <a:rPr lang="he-IL" sz="1600" b="1" dirty="0" smtClean="0">
                          <a:solidFill>
                            <a:schemeClr val="tx1"/>
                          </a:solidFill>
                        </a:rPr>
                        <a:t>**     </a:t>
                      </a:r>
                      <a:endParaRPr lang="he-IL" sz="20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-44%</a:t>
                      </a:r>
                      <a:endParaRPr lang="he-IL" sz="2000" b="1" dirty="0" smtClean="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rtl="1"/>
                      <a:r>
                        <a:rPr lang="he-IL" sz="2000" dirty="0" smtClean="0"/>
                        <a:t>חומרים אורגנים נדיפים ללא מתאן *</a:t>
                      </a:r>
                      <a:endParaRPr lang="he-I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kern="1200" dirty="0" smtClean="0">
                          <a:solidFill>
                            <a:srgbClr val="00B050"/>
                          </a:solidFill>
                          <a:latin typeface="+mn-lt"/>
                          <a:ea typeface="+mn-ea"/>
                          <a:cs typeface="+mn-cs"/>
                        </a:rPr>
                        <a:t>-15%</a:t>
                      </a:r>
                      <a:endParaRPr lang="he-IL" sz="2000" b="1" kern="1200" dirty="0" smtClean="0">
                        <a:solidFill>
                          <a:srgbClr val="00B05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-8%</a:t>
                      </a:r>
                      <a:endParaRPr lang="he-IL" sz="2000" b="1" kern="1200" dirty="0">
                        <a:solidFill>
                          <a:srgbClr val="00B050"/>
                        </a:solidFill>
                        <a:latin typeface="Calibri"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כותרת 1"/>
          <p:cNvSpPr>
            <a:spLocks noGrp="1"/>
          </p:cNvSpPr>
          <p:nvPr>
            <p:ph type="title"/>
          </p:nvPr>
        </p:nvSpPr>
        <p:spPr>
          <a:xfrm>
            <a:off x="0" y="0"/>
            <a:ext cx="9144000" cy="1196752"/>
          </a:xfrm>
          <a:solidFill>
            <a:schemeClr val="accent3">
              <a:lumMod val="40000"/>
              <a:lumOff val="60000"/>
            </a:schemeClr>
          </a:solidFill>
        </p:spPr>
        <p:txBody>
          <a:bodyPr>
            <a:normAutofit/>
          </a:bodyPr>
          <a:lstStyle/>
          <a:p>
            <a:r>
              <a:rPr lang="he-IL" sz="4000" b="1" dirty="0" smtClean="0">
                <a:cs typeface="+mn-cs"/>
              </a:rPr>
              <a:t>ממצאים עיקריים </a:t>
            </a:r>
            <a:r>
              <a:rPr lang="he-IL" sz="4000" b="1" dirty="0" err="1" smtClean="0">
                <a:cs typeface="+mn-cs"/>
              </a:rPr>
              <a:t>במפל"ס</a:t>
            </a:r>
            <a:r>
              <a:rPr lang="he-IL" sz="4000" b="1" dirty="0" smtClean="0">
                <a:cs typeface="+mn-cs"/>
              </a:rPr>
              <a:t/>
            </a:r>
            <a:br>
              <a:rPr lang="he-IL" sz="4000" b="1" dirty="0" smtClean="0">
                <a:cs typeface="+mn-cs"/>
              </a:rPr>
            </a:br>
            <a:r>
              <a:rPr lang="he-IL" sz="2000" dirty="0" smtClean="0">
                <a:cs typeface="+mn-cs"/>
              </a:rPr>
              <a:t>פירוט והסברים בהמשך המצגת</a:t>
            </a:r>
            <a:endParaRPr lang="he-IL" sz="4000"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2</a:t>
            </a:fld>
            <a:endParaRPr lang="he-IL"/>
          </a:p>
        </p:txBody>
      </p:sp>
      <p:sp>
        <p:nvSpPr>
          <p:cNvPr id="11" name="הסבר חץ ימינה 10"/>
          <p:cNvSpPr/>
          <p:nvPr/>
        </p:nvSpPr>
        <p:spPr>
          <a:xfrm rot="366075">
            <a:off x="1774682" y="2977747"/>
            <a:ext cx="1256706" cy="602197"/>
          </a:xfrm>
          <a:prstGeom prst="rightArrowCallout">
            <a:avLst>
              <a:gd name="adj1" fmla="val 24082"/>
              <a:gd name="adj2" fmla="val 31674"/>
              <a:gd name="adj3" fmla="val 46083"/>
              <a:gd name="adj4" fmla="val 68746"/>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400" dirty="0" smtClean="0"/>
              <a:t>הסבר</a:t>
            </a:r>
          </a:p>
          <a:p>
            <a:pPr algn="ctr"/>
            <a:r>
              <a:rPr lang="he-IL" sz="1400" dirty="0" smtClean="0"/>
              <a:t>בשקופיות</a:t>
            </a:r>
          </a:p>
          <a:p>
            <a:pPr algn="ctr"/>
            <a:r>
              <a:rPr lang="he-IL" sz="1400" dirty="0" smtClean="0"/>
              <a:t> 18-19</a:t>
            </a:r>
            <a:endParaRPr lang="he-IL" sz="1400" dirty="0"/>
          </a:p>
        </p:txBody>
      </p:sp>
      <p:sp>
        <p:nvSpPr>
          <p:cNvPr id="12" name="הסבר חץ ימינה 11"/>
          <p:cNvSpPr/>
          <p:nvPr/>
        </p:nvSpPr>
        <p:spPr>
          <a:xfrm rot="366075">
            <a:off x="63940" y="5510304"/>
            <a:ext cx="1256706" cy="602197"/>
          </a:xfrm>
          <a:prstGeom prst="rightArrowCallout">
            <a:avLst>
              <a:gd name="adj1" fmla="val 24082"/>
              <a:gd name="adj2" fmla="val 31674"/>
              <a:gd name="adj3" fmla="val 46083"/>
              <a:gd name="adj4" fmla="val 68746"/>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400" dirty="0" smtClean="0"/>
              <a:t>הסבר</a:t>
            </a:r>
          </a:p>
          <a:p>
            <a:pPr algn="ctr"/>
            <a:r>
              <a:rPr lang="he-IL" sz="1400" dirty="0" smtClean="0"/>
              <a:t>בשקופית33</a:t>
            </a:r>
            <a:endParaRPr lang="he-IL" sz="1400" dirty="0"/>
          </a:p>
        </p:txBody>
      </p:sp>
    </p:spTree>
    <p:extLst>
      <p:ext uri="{BB962C8B-B14F-4D97-AF65-F5344CB8AC3E}">
        <p14:creationId xmlns:p14="http://schemas.microsoft.com/office/powerpoint/2010/main" val="2446754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descr="פליטה במרחב הימי" title="פליטה במרחב הימי"/>
          <p:cNvSpPr/>
          <p:nvPr/>
        </p:nvSpPr>
        <p:spPr>
          <a:xfrm>
            <a:off x="6948265" y="3573016"/>
            <a:ext cx="2016223" cy="1872208"/>
          </a:xfrm>
          <a:prstGeom prst="rect">
            <a:avLst/>
          </a:prstGeom>
          <a:blipFill>
            <a:blip r:embed="rId2"/>
            <a:stretch>
              <a:fillRect/>
            </a:stretch>
          </a:bli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6948265" y="5075892"/>
            <a:ext cx="2016224" cy="369332"/>
          </a:xfrm>
          <a:prstGeom prst="rect">
            <a:avLst/>
          </a:prstGeom>
          <a:solidFill>
            <a:schemeClr val="bg1">
              <a:lumMod val="75000"/>
              <a:alpha val="62000"/>
            </a:schemeClr>
          </a:solidFill>
          <a:ln>
            <a:solidFill>
              <a:schemeClr val="tx1"/>
            </a:solidFill>
          </a:ln>
        </p:spPr>
        <p:txBody>
          <a:bodyPr wrap="square" lIns="0" rIns="0" rtlCol="1">
            <a:spAutoFit/>
          </a:bodyPr>
          <a:lstStyle/>
          <a:p>
            <a:pPr algn="ctr"/>
            <a:r>
              <a:rPr lang="he-IL" dirty="0" smtClean="0"/>
              <a:t> פליטה במרחב  הימי</a:t>
            </a:r>
            <a:endParaRPr lang="he-IL" dirty="0"/>
          </a:p>
        </p:txBody>
      </p:sp>
      <p:graphicFrame>
        <p:nvGraphicFramePr>
          <p:cNvPr id="9" name="תרשים 8" descr="הגרף מציג את פליטות החומרים המסרטנים בין השנים 2012 ל 2017 מאסדות הפקת גז טבעי:&#10;מכ 16 טון בשנת 2012 לכ 54.6 טון בשנת 2017. &#10;" title="תוספת פליטות חומרים מסרטנים לאוויר מהפקת גז טבעי"/>
          <p:cNvGraphicFramePr/>
          <p:nvPr>
            <p:extLst>
              <p:ext uri="{D42A27DB-BD31-4B8C-83A1-F6EECF244321}">
                <p14:modId xmlns:p14="http://schemas.microsoft.com/office/powerpoint/2010/main" val="1305037389"/>
              </p:ext>
            </p:extLst>
          </p:nvPr>
        </p:nvGraphicFramePr>
        <p:xfrm>
          <a:off x="395536" y="3284984"/>
          <a:ext cx="7560840"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643" y="3532946"/>
            <a:ext cx="1008112" cy="400110"/>
          </a:xfrm>
          <a:prstGeom prst="rect">
            <a:avLst/>
          </a:prstGeom>
          <a:noFill/>
        </p:spPr>
        <p:txBody>
          <a:bodyPr wrap="square" rtlCol="1">
            <a:spAutoFit/>
          </a:bodyPr>
          <a:lstStyle/>
          <a:p>
            <a:r>
              <a:rPr lang="he-IL" sz="2000" dirty="0" smtClean="0"/>
              <a:t>טון/שנה</a:t>
            </a:r>
            <a:endParaRPr lang="he-IL" sz="2000" dirty="0"/>
          </a:p>
        </p:txBody>
      </p:sp>
      <p:sp>
        <p:nvSpPr>
          <p:cNvPr id="3" name="TextBox 2"/>
          <p:cNvSpPr txBox="1"/>
          <p:nvPr/>
        </p:nvSpPr>
        <p:spPr>
          <a:xfrm>
            <a:off x="49685" y="1340768"/>
            <a:ext cx="8731968" cy="2031325"/>
          </a:xfrm>
          <a:prstGeom prst="rect">
            <a:avLst/>
          </a:prstGeom>
          <a:noFill/>
        </p:spPr>
        <p:txBody>
          <a:bodyPr wrap="square" rtlCol="1">
            <a:spAutoFit/>
          </a:bodyPr>
          <a:lstStyle/>
          <a:p>
            <a:r>
              <a:rPr lang="he-IL" dirty="0" smtClean="0"/>
              <a:t>אסדות הגז הטבעי מרוחקות כ 22 ק"מ מחופי ישראל. לפי מודלים לפיזור אוויר שנערכו עבור האסדות, חומרים חשודים או מוכרים כמסרטנים מהאסדות </a:t>
            </a:r>
            <a:r>
              <a:rPr lang="he-IL" b="1" dirty="0" smtClean="0"/>
              <a:t>אינם מגיעים כלל ליבשה</a:t>
            </a:r>
            <a:r>
              <a:rPr lang="he-IL" dirty="0" smtClean="0"/>
              <a:t>. </a:t>
            </a:r>
          </a:p>
          <a:p>
            <a:r>
              <a:rPr lang="he-IL" dirty="0"/>
              <a:t>בהתאם לדרישות חוק אויר נקי ליישום מדיניות ה </a:t>
            </a:r>
            <a:r>
              <a:rPr lang="en-US" dirty="0"/>
              <a:t>BAT</a:t>
            </a:r>
            <a:r>
              <a:rPr lang="he-IL" dirty="0" smtClean="0"/>
              <a:t>, המשרד </a:t>
            </a:r>
            <a:r>
              <a:rPr lang="he-IL" dirty="0"/>
              <a:t>דרש </a:t>
            </a:r>
            <a:r>
              <a:rPr lang="he-IL" dirty="0" smtClean="0"/>
              <a:t>מחברת </a:t>
            </a:r>
            <a:r>
              <a:rPr lang="he-IL" dirty="0"/>
              <a:t>נובל </a:t>
            </a:r>
            <a:r>
              <a:rPr lang="he-IL" dirty="0" err="1"/>
              <a:t>אנרג'י</a:t>
            </a:r>
            <a:r>
              <a:rPr lang="he-IL" dirty="0"/>
              <a:t> </a:t>
            </a:r>
            <a:r>
              <a:rPr lang="he-IL" dirty="0" err="1"/>
              <a:t>מדיטרניאן</a:t>
            </a:r>
            <a:r>
              <a:rPr lang="he-IL" dirty="0"/>
              <a:t> </a:t>
            </a:r>
            <a:r>
              <a:rPr lang="he-IL" dirty="0" smtClean="0"/>
              <a:t>להפחיתן. אמצעי ההפחתה יותקן במהלך שנת 2019 וצפוי להפחית את הפליטה מאסדת תמר </a:t>
            </a:r>
            <a:r>
              <a:rPr lang="he-IL" dirty="0" err="1" smtClean="0"/>
              <a:t>בכ</a:t>
            </a:r>
            <a:r>
              <a:rPr lang="he-IL" dirty="0" smtClean="0"/>
              <a:t> 98%.</a:t>
            </a:r>
          </a:p>
          <a:p>
            <a:r>
              <a:rPr lang="he-IL" dirty="0"/>
              <a:t>יצוין כי באסדת "לוויתן" לא צפויות פליטות אלו, מאחר ותהליך הטיפול בגז הטבעי יהיה במערכת סגורה, הכוללת איסוף הגז הנפלט ממערכות שונות וניצולו כדלק למתקני האנרגיה באסדה.</a:t>
            </a:r>
            <a:endParaRPr lang="en-US"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fontScale="90000"/>
          </a:bodyPr>
          <a:lstStyle/>
          <a:p>
            <a:r>
              <a:rPr lang="he-IL" sz="4000" b="1" dirty="0" smtClean="0">
                <a:cs typeface="+mn-cs"/>
              </a:rPr>
              <a:t>תוספת פליטה במרחב הימי של חומרים חשודים או מוכרים כמסרטנים, מאסדות הגז הטבעי</a:t>
            </a:r>
            <a:endParaRPr lang="he-IL" sz="4000" b="1"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20</a:t>
            </a:fld>
            <a:endParaRPr lang="he-IL"/>
          </a:p>
        </p:txBody>
      </p:sp>
    </p:spTree>
    <p:extLst>
      <p:ext uri="{BB962C8B-B14F-4D97-AF65-F5344CB8AC3E}">
        <p14:creationId xmlns:p14="http://schemas.microsoft.com/office/powerpoint/2010/main" val="678415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סמן ללחיצה על קישור למידע על חומרים אורגנים נדיפים" title="סמן ללחיצה על קישור למידע על חומרים אורגנים נדיפים"/>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306" t="64264" r="69230" b="26719"/>
          <a:stretch/>
        </p:blipFill>
        <p:spPr bwMode="auto">
          <a:xfrm rot="7023132">
            <a:off x="2755845" y="6097837"/>
            <a:ext cx="398188" cy="36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סמן ללחיצה על קישור למידע על חומרים אורגנים נדיפים" title="סמן ללחיצה על קישור למידע על חומרים אורגנים נדיפים"/>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306" t="64264" r="69230" b="26719"/>
          <a:stretch/>
        </p:blipFill>
        <p:spPr bwMode="auto">
          <a:xfrm rot="7023132">
            <a:off x="5845951" y="6367189"/>
            <a:ext cx="398188" cy="36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7873" y="6021288"/>
            <a:ext cx="8136904" cy="800219"/>
          </a:xfrm>
          <a:prstGeom prst="rect">
            <a:avLst/>
          </a:prstGeom>
          <a:noFill/>
        </p:spPr>
        <p:txBody>
          <a:bodyPr wrap="square" rtlCol="1">
            <a:spAutoFit/>
          </a:bodyPr>
          <a:lstStyle/>
          <a:p>
            <a:pPr>
              <a:spcAft>
                <a:spcPts val="1200"/>
              </a:spcAft>
            </a:pPr>
            <a:r>
              <a:rPr lang="he-IL" dirty="0" smtClean="0">
                <a:hlinkClick r:id="rId3"/>
              </a:rPr>
              <a:t>פירוט שימושים והשפעות של חומרים אורגניים נדיפים ללא מתאן</a:t>
            </a:r>
            <a:endParaRPr lang="he-IL" dirty="0" smtClean="0"/>
          </a:p>
          <a:p>
            <a:r>
              <a:rPr lang="he-IL" dirty="0" smtClean="0">
                <a:hlinkClick r:id="rId4"/>
              </a:rPr>
              <a:t>למצאי פליטות מזהמים לאוויר</a:t>
            </a:r>
            <a:endParaRPr lang="he-IL" dirty="0" smtClean="0"/>
          </a:p>
        </p:txBody>
      </p:sp>
      <p:grpSp>
        <p:nvGrpSpPr>
          <p:cNvPr id="3" name="קבוצה 2"/>
          <p:cNvGrpSpPr/>
          <p:nvPr/>
        </p:nvGrpSpPr>
        <p:grpSpPr>
          <a:xfrm>
            <a:off x="107503" y="1628800"/>
            <a:ext cx="8947273" cy="4032448"/>
            <a:chOff x="107503" y="1628800"/>
            <a:chExt cx="8947273" cy="4032448"/>
          </a:xfrm>
        </p:grpSpPr>
        <p:graphicFrame>
          <p:nvGraphicFramePr>
            <p:cNvPr id="5" name="תרשים 4" descr="דיווחי מפל&quot;ס - 6797 טון שהם 20%.&#10;מצאי פליטות מתחבורה - 3582 טון שהם 11%.&#10;מצאי פליטות מתחנות תדלוק - 4660 טון שהם 14%.&#10;מצאי פליטות משימושים ביתיים 14419 טון שהם 43%.&#10;מצאי פליטות חוות מכלי דלק - 3087 טון שהם 9%&#10;מצאי פליטות ממקורות נוספים 1727 טון שהם 4%." title="התפלגות מקורות פליטת חומר אורגני נדיף ללא מתאן"/>
            <p:cNvGraphicFramePr/>
            <p:nvPr>
              <p:extLst>
                <p:ext uri="{D42A27DB-BD31-4B8C-83A1-F6EECF244321}">
                  <p14:modId xmlns:p14="http://schemas.microsoft.com/office/powerpoint/2010/main" val="1148312847"/>
                </p:ext>
              </p:extLst>
            </p:nvPr>
          </p:nvGraphicFramePr>
          <p:xfrm>
            <a:off x="107503" y="1628800"/>
            <a:ext cx="8947273" cy="4032448"/>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691680" y="3915664"/>
              <a:ext cx="648072" cy="369332"/>
            </a:xfrm>
            <a:prstGeom prst="rect">
              <a:avLst/>
            </a:prstGeom>
            <a:noFill/>
          </p:spPr>
          <p:txBody>
            <a:bodyPr wrap="square" rtlCol="1">
              <a:spAutoFit/>
            </a:bodyPr>
            <a:lstStyle/>
            <a:p>
              <a:r>
                <a:rPr lang="he-IL" dirty="0" smtClean="0"/>
                <a:t>43%</a:t>
              </a:r>
              <a:endParaRPr lang="he-IL" dirty="0"/>
            </a:p>
          </p:txBody>
        </p:sp>
        <p:sp>
          <p:nvSpPr>
            <p:cNvPr id="7" name="TextBox 6"/>
            <p:cNvSpPr txBox="1"/>
            <p:nvPr/>
          </p:nvSpPr>
          <p:spPr>
            <a:xfrm>
              <a:off x="3586150" y="2854607"/>
              <a:ext cx="648072" cy="369332"/>
            </a:xfrm>
            <a:prstGeom prst="rect">
              <a:avLst/>
            </a:prstGeom>
            <a:noFill/>
          </p:spPr>
          <p:txBody>
            <a:bodyPr wrap="square" rtlCol="1">
              <a:spAutoFit/>
            </a:bodyPr>
            <a:lstStyle/>
            <a:p>
              <a:r>
                <a:rPr lang="he-IL" dirty="0" smtClean="0"/>
                <a:t>20%</a:t>
              </a:r>
              <a:endParaRPr lang="he-IL" dirty="0"/>
            </a:p>
          </p:txBody>
        </p:sp>
        <p:sp>
          <p:nvSpPr>
            <p:cNvPr id="9" name="TextBox 8"/>
            <p:cNvSpPr txBox="1"/>
            <p:nvPr/>
          </p:nvSpPr>
          <p:spPr>
            <a:xfrm>
              <a:off x="2699792" y="2505550"/>
              <a:ext cx="648072" cy="369332"/>
            </a:xfrm>
            <a:prstGeom prst="rect">
              <a:avLst/>
            </a:prstGeom>
            <a:noFill/>
          </p:spPr>
          <p:txBody>
            <a:bodyPr wrap="square" rtlCol="1">
              <a:spAutoFit/>
            </a:bodyPr>
            <a:lstStyle/>
            <a:p>
              <a:r>
                <a:rPr lang="he-IL" dirty="0" smtClean="0"/>
                <a:t>4%</a:t>
              </a:r>
              <a:endParaRPr lang="he-IL" dirty="0"/>
            </a:p>
          </p:txBody>
        </p:sp>
        <p:sp>
          <p:nvSpPr>
            <p:cNvPr id="10" name="TextBox 9"/>
            <p:cNvSpPr txBox="1"/>
            <p:nvPr/>
          </p:nvSpPr>
          <p:spPr>
            <a:xfrm>
              <a:off x="4103948" y="3706164"/>
              <a:ext cx="648072" cy="369332"/>
            </a:xfrm>
            <a:prstGeom prst="rect">
              <a:avLst/>
            </a:prstGeom>
            <a:noFill/>
          </p:spPr>
          <p:txBody>
            <a:bodyPr wrap="square" rtlCol="1">
              <a:spAutoFit/>
            </a:bodyPr>
            <a:lstStyle/>
            <a:p>
              <a:r>
                <a:rPr lang="he-IL" dirty="0" smtClean="0"/>
                <a:t>11%</a:t>
              </a:r>
              <a:endParaRPr lang="he-IL" dirty="0"/>
            </a:p>
          </p:txBody>
        </p:sp>
        <p:sp>
          <p:nvSpPr>
            <p:cNvPr id="11" name="TextBox 10"/>
            <p:cNvSpPr txBox="1"/>
            <p:nvPr/>
          </p:nvSpPr>
          <p:spPr>
            <a:xfrm>
              <a:off x="2886050" y="4905650"/>
              <a:ext cx="648072" cy="369332"/>
            </a:xfrm>
            <a:prstGeom prst="rect">
              <a:avLst/>
            </a:prstGeom>
            <a:noFill/>
          </p:spPr>
          <p:txBody>
            <a:bodyPr wrap="square" rtlCol="1">
              <a:spAutoFit/>
            </a:bodyPr>
            <a:lstStyle/>
            <a:p>
              <a:r>
                <a:rPr lang="he-IL" dirty="0" smtClean="0"/>
                <a:t>14%</a:t>
              </a:r>
              <a:endParaRPr lang="he-IL" dirty="0"/>
            </a:p>
          </p:txBody>
        </p:sp>
        <p:sp>
          <p:nvSpPr>
            <p:cNvPr id="12" name="TextBox 11"/>
            <p:cNvSpPr txBox="1"/>
            <p:nvPr/>
          </p:nvSpPr>
          <p:spPr>
            <a:xfrm>
              <a:off x="3941739" y="4509120"/>
              <a:ext cx="648072" cy="369332"/>
            </a:xfrm>
            <a:prstGeom prst="rect">
              <a:avLst/>
            </a:prstGeom>
            <a:noFill/>
          </p:spPr>
          <p:txBody>
            <a:bodyPr wrap="square" rtlCol="1">
              <a:spAutoFit/>
            </a:bodyPr>
            <a:lstStyle/>
            <a:p>
              <a:r>
                <a:rPr lang="he-IL" dirty="0" smtClean="0"/>
                <a:t>9%</a:t>
              </a:r>
              <a:endParaRPr lang="he-IL" dirty="0"/>
            </a:p>
          </p:txBody>
        </p:sp>
      </p:grpSp>
      <p:sp>
        <p:nvSpPr>
          <p:cNvPr id="8" name="TextBox 7"/>
          <p:cNvSpPr txBox="1"/>
          <p:nvPr/>
        </p:nvSpPr>
        <p:spPr>
          <a:xfrm>
            <a:off x="359532" y="2884524"/>
            <a:ext cx="1008112" cy="400110"/>
          </a:xfrm>
          <a:prstGeom prst="rect">
            <a:avLst/>
          </a:prstGeom>
          <a:noFill/>
        </p:spPr>
        <p:txBody>
          <a:bodyPr wrap="square" rtlCol="1">
            <a:spAutoFit/>
          </a:bodyPr>
          <a:lstStyle/>
          <a:p>
            <a:r>
              <a:rPr lang="he-IL" sz="2000" dirty="0" smtClean="0"/>
              <a:t>טון/שנה</a:t>
            </a:r>
            <a:endParaRPr lang="he-IL" sz="2000" dirty="0"/>
          </a:p>
        </p:txBody>
      </p:sp>
      <p:sp>
        <p:nvSpPr>
          <p:cNvPr id="2" name="כותרת 1"/>
          <p:cNvSpPr>
            <a:spLocks noGrp="1"/>
          </p:cNvSpPr>
          <p:nvPr>
            <p:ph type="title"/>
          </p:nvPr>
        </p:nvSpPr>
        <p:spPr>
          <a:xfrm>
            <a:off x="0" y="0"/>
            <a:ext cx="9144000" cy="1417638"/>
          </a:xfrm>
          <a:solidFill>
            <a:schemeClr val="tx2">
              <a:lumMod val="20000"/>
              <a:lumOff val="80000"/>
            </a:schemeClr>
          </a:solidFill>
        </p:spPr>
        <p:txBody>
          <a:bodyPr>
            <a:noAutofit/>
          </a:bodyPr>
          <a:lstStyle/>
          <a:p>
            <a:r>
              <a:rPr lang="he-IL" sz="4000" b="1" dirty="0" smtClean="0">
                <a:cs typeface="+mn-cs"/>
              </a:rPr>
              <a:t>מקורות פליטה לאוויר של חומרים </a:t>
            </a:r>
            <a:r>
              <a:rPr lang="he-IL" sz="4000" b="1" dirty="0">
                <a:cs typeface="+mn-cs"/>
              </a:rPr>
              <a:t>אורגניים נדיפים ללא מתאן </a:t>
            </a:r>
            <a:r>
              <a:rPr lang="he-IL" sz="3200" b="1" dirty="0">
                <a:cs typeface="+mn-cs"/>
              </a:rPr>
              <a:t>(</a:t>
            </a:r>
            <a:r>
              <a:rPr lang="en-US" sz="3200" b="1" dirty="0">
                <a:cs typeface="+mn-cs"/>
              </a:rPr>
              <a:t>NMVOC</a:t>
            </a:r>
            <a:r>
              <a:rPr lang="he-IL" sz="3200" b="1" dirty="0" smtClean="0">
                <a:cs typeface="+mn-cs"/>
              </a:rPr>
              <a:t>), </a:t>
            </a:r>
            <a:r>
              <a:rPr lang="he-IL" sz="4000" b="1" dirty="0" smtClean="0">
                <a:solidFill>
                  <a:srgbClr val="0070C0"/>
                </a:solidFill>
                <a:cs typeface="+mn-cs"/>
              </a:rPr>
              <a:t>מצאי + </a:t>
            </a:r>
            <a:r>
              <a:rPr lang="he-IL" sz="4000" b="1" dirty="0" err="1" smtClean="0">
                <a:solidFill>
                  <a:srgbClr val="0070C0"/>
                </a:solidFill>
                <a:cs typeface="+mn-cs"/>
              </a:rPr>
              <a:t>מפל"ס</a:t>
            </a:r>
            <a:endParaRPr lang="he-IL" sz="4000" b="1" dirty="0">
              <a:solidFill>
                <a:srgbClr val="0070C0"/>
              </a:solidFill>
              <a:cs typeface="+mn-cs"/>
            </a:endParaRPr>
          </a:p>
        </p:txBody>
      </p:sp>
      <p:sp>
        <p:nvSpPr>
          <p:cNvPr id="15" name="מציין מיקום של מספר שקופית 2"/>
          <p:cNvSpPr>
            <a:spLocks noGrp="1"/>
          </p:cNvSpPr>
          <p:nvPr>
            <p:ph type="sldNum" sz="quarter" idx="12"/>
          </p:nvPr>
        </p:nvSpPr>
        <p:spPr>
          <a:xfrm>
            <a:off x="457200" y="6356350"/>
            <a:ext cx="2133600" cy="365125"/>
          </a:xfrm>
        </p:spPr>
        <p:txBody>
          <a:bodyPr/>
          <a:lstStyle/>
          <a:p>
            <a:fld id="{89212C5D-97ED-40CF-8740-47F456E5E2C3}" type="slidenum">
              <a:rPr lang="he-IL" smtClean="0"/>
              <a:t>21</a:t>
            </a:fld>
            <a:endParaRPr lang="he-IL" dirty="0"/>
          </a:p>
        </p:txBody>
      </p:sp>
    </p:spTree>
    <p:extLst>
      <p:ext uri="{BB962C8B-B14F-4D97-AF65-F5344CB8AC3E}">
        <p14:creationId xmlns:p14="http://schemas.microsoft.com/office/powerpoint/2010/main" val="2232899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09" y="6177498"/>
            <a:ext cx="9036496" cy="707886"/>
          </a:xfrm>
          <a:prstGeom prst="rect">
            <a:avLst/>
          </a:prstGeom>
          <a:noFill/>
        </p:spPr>
        <p:txBody>
          <a:bodyPr wrap="square" rtlCol="1">
            <a:spAutoFit/>
          </a:bodyPr>
          <a:lstStyle/>
          <a:p>
            <a:r>
              <a:rPr lang="he-IL" sz="2000" dirty="0" smtClean="0"/>
              <a:t>איור זה אינו כולל את הפליטות מאסדות הגז הטבעי של נובל </a:t>
            </a:r>
            <a:r>
              <a:rPr lang="he-IL" sz="2000" dirty="0" err="1" smtClean="0"/>
              <a:t>אנרג'י</a:t>
            </a:r>
            <a:r>
              <a:rPr lang="he-IL" sz="2000" dirty="0" smtClean="0"/>
              <a:t> מאחר והן מתרחשות במרחב הימי. התייחסות נפרדת מובאת בשקופית 24.</a:t>
            </a:r>
          </a:p>
        </p:txBody>
      </p:sp>
      <p:graphicFrame>
        <p:nvGraphicFramePr>
          <p:cNvPr id="4" name="תרשים 3" descr="הגרף מציג את פליטות ה NMVOC לאוויר בין השנים 2012 ל 2017 לפי סוגי פעילות:&#10;פליטות התעשיה הכימית ירדו  מ 3765 טון ב 2012 ל 2268 טון ב 2017 (כאשר בשנת 2015 303 טון נפלטו כפליטה לא שגרתית ובשנת 2016 כ 500 טון מתוכם נפלטו לא שגרתית).&#10;פליטות תעשיית יצור מזון ומשקאות ירדו מ 709 טון ב 2012 ל 463 טון ב 2017.&#10;פליטות תעשיות ארגיה עלו מ 546 טון ב 2012 ל 554 טון ב 2017.&#10;פליטות שימוש בממסים עלו מ 221 טון ב 2012 ל 581 טון ב 2017.&#10;פליטות כל שאר מפעלים עם התרי פליטה ירדו מ319 טון ב 2012 ל 232 טון ב 2017.&#10;פליטת שאר הענפים ללא התרי פליטה (מתקני קומפוסט, מטמנות, מט&quot;שים ועוד) עלו מ 476 טון ב 2012 ל 1482 טון ב 2017.&#10;" title="פליטת חומרים אורגנים נדיפים ללא מתאן NMVOC לאוויר"/>
          <p:cNvGraphicFramePr/>
          <p:nvPr>
            <p:extLst>
              <p:ext uri="{D42A27DB-BD31-4B8C-83A1-F6EECF244321}">
                <p14:modId xmlns:p14="http://schemas.microsoft.com/office/powerpoint/2010/main" val="1933332834"/>
              </p:ext>
            </p:extLst>
          </p:nvPr>
        </p:nvGraphicFramePr>
        <p:xfrm>
          <a:off x="65152" y="2348880"/>
          <a:ext cx="895333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2088789"/>
            <a:ext cx="1006018" cy="400110"/>
          </a:xfrm>
          <a:prstGeom prst="rect">
            <a:avLst/>
          </a:prstGeom>
          <a:noFill/>
        </p:spPr>
        <p:txBody>
          <a:bodyPr wrap="square" rtlCol="1">
            <a:spAutoFit/>
          </a:bodyPr>
          <a:lstStyle/>
          <a:p>
            <a:r>
              <a:rPr lang="he-IL" sz="2000" dirty="0" smtClean="0"/>
              <a:t>טון/שנה</a:t>
            </a:r>
            <a:endParaRPr lang="he-IL" sz="2000" dirty="0"/>
          </a:p>
        </p:txBody>
      </p:sp>
      <p:sp>
        <p:nvSpPr>
          <p:cNvPr id="7" name="מלבן 6"/>
          <p:cNvSpPr/>
          <p:nvPr/>
        </p:nvSpPr>
        <p:spPr>
          <a:xfrm>
            <a:off x="845041" y="1484784"/>
            <a:ext cx="8263463" cy="1015663"/>
          </a:xfrm>
          <a:prstGeom prst="rect">
            <a:avLst/>
          </a:prstGeom>
        </p:spPr>
        <p:txBody>
          <a:bodyPr wrap="square">
            <a:spAutoFit/>
          </a:bodyPr>
          <a:lstStyle/>
          <a:p>
            <a:r>
              <a:rPr lang="he-IL" sz="2000" b="1" dirty="0">
                <a:solidFill>
                  <a:schemeClr val="accent3">
                    <a:lumMod val="50000"/>
                  </a:schemeClr>
                </a:solidFill>
              </a:rPr>
              <a:t>מפעלים הנדרשים להיתרי </a:t>
            </a:r>
            <a:r>
              <a:rPr lang="he-IL" sz="2000" b="1" dirty="0" smtClean="0">
                <a:solidFill>
                  <a:schemeClr val="accent3">
                    <a:lumMod val="50000"/>
                  </a:schemeClr>
                </a:solidFill>
              </a:rPr>
              <a:t>פליטה לאוויר </a:t>
            </a:r>
            <a:r>
              <a:rPr lang="he-IL" sz="2000" b="1" dirty="0">
                <a:solidFill>
                  <a:schemeClr val="accent3">
                    <a:lumMod val="50000"/>
                  </a:schemeClr>
                </a:solidFill>
              </a:rPr>
              <a:t>מוצגים בגווני </a:t>
            </a:r>
            <a:r>
              <a:rPr lang="he-IL" sz="2000" b="1" dirty="0" smtClean="0">
                <a:solidFill>
                  <a:schemeClr val="accent3">
                    <a:lumMod val="50000"/>
                  </a:schemeClr>
                </a:solidFill>
              </a:rPr>
              <a:t>ירוק</a:t>
            </a:r>
          </a:p>
          <a:p>
            <a:r>
              <a:rPr lang="he-IL" sz="2000" b="1" dirty="0" smtClean="0">
                <a:solidFill>
                  <a:srgbClr val="002060"/>
                </a:solidFill>
              </a:rPr>
              <a:t>מפעלים </a:t>
            </a:r>
            <a:r>
              <a:rPr lang="he-IL" sz="2000" b="1" dirty="0">
                <a:solidFill>
                  <a:srgbClr val="002060"/>
                </a:solidFill>
              </a:rPr>
              <a:t>שאינם נדרשים להיתרי פליטה </a:t>
            </a:r>
            <a:r>
              <a:rPr lang="he-IL" sz="2000" b="1" dirty="0" smtClean="0">
                <a:solidFill>
                  <a:srgbClr val="002060"/>
                </a:solidFill>
              </a:rPr>
              <a:t> לאוויר מוצגים </a:t>
            </a:r>
            <a:r>
              <a:rPr lang="he-IL" sz="2000" b="1" dirty="0">
                <a:solidFill>
                  <a:srgbClr val="002060"/>
                </a:solidFill>
              </a:rPr>
              <a:t>בגווני </a:t>
            </a:r>
            <a:r>
              <a:rPr lang="he-IL" sz="2000" b="1" dirty="0" smtClean="0">
                <a:solidFill>
                  <a:srgbClr val="002060"/>
                </a:solidFill>
              </a:rPr>
              <a:t>כחול</a:t>
            </a:r>
            <a:endParaRPr lang="he-IL" sz="2000" dirty="0" smtClean="0"/>
          </a:p>
          <a:p>
            <a:r>
              <a:rPr lang="he-IL" sz="2000" dirty="0" smtClean="0"/>
              <a:t>ביאורים לאיור מובאים להמשך</a:t>
            </a:r>
            <a:endParaRPr lang="he-IL" sz="20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fontScale="90000"/>
          </a:bodyPr>
          <a:lstStyle/>
          <a:p>
            <a:r>
              <a:rPr lang="he-IL" b="1" dirty="0" smtClean="0">
                <a:cs typeface="+mn-cs"/>
              </a:rPr>
              <a:t>מגמות פליטת חומרים אורגניים נדיפים ללא מתאן </a:t>
            </a:r>
            <a:r>
              <a:rPr lang="he-IL" sz="4000" b="1" dirty="0" smtClean="0">
                <a:cs typeface="+mn-cs"/>
              </a:rPr>
              <a:t>(</a:t>
            </a:r>
            <a:r>
              <a:rPr lang="en-US" sz="4000" b="1" dirty="0" smtClean="0">
                <a:cs typeface="+mn-cs"/>
              </a:rPr>
              <a:t>NMVOC</a:t>
            </a:r>
            <a:r>
              <a:rPr lang="he-IL" sz="4000" b="1" dirty="0" smtClean="0">
                <a:cs typeface="+mn-cs"/>
              </a:rPr>
              <a:t>) </a:t>
            </a:r>
            <a:r>
              <a:rPr lang="he-IL" b="1" dirty="0" smtClean="0">
                <a:cs typeface="+mn-cs"/>
              </a:rPr>
              <a:t>לאוויר </a:t>
            </a:r>
            <a:r>
              <a:rPr lang="he-IL" b="1" dirty="0" err="1" smtClean="0">
                <a:cs typeface="+mn-cs"/>
              </a:rPr>
              <a:t>במפל"ס</a:t>
            </a:r>
            <a:endParaRPr lang="he-IL"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22</a:t>
            </a:fld>
            <a:endParaRPr lang="he-IL" dirty="0"/>
          </a:p>
        </p:txBody>
      </p:sp>
    </p:spTree>
    <p:extLst>
      <p:ext uri="{BB962C8B-B14F-4D97-AF65-F5344CB8AC3E}">
        <p14:creationId xmlns:p14="http://schemas.microsoft.com/office/powerpoint/2010/main" val="11685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תרשים 3" descr="הגרף מציג את פליטות ה NMVOC לאוויר בחיפה בין השנים 2012 ל 2017 לפי סוגי פעילות:&#10;פליטות התעשיה הכימית ירדו  מ 1815 טון ב 2012 ל 418 טון ב 2017.&#10;פליטות תעשיות ארגיה עלו מ 266 טון ב 2012 ל 269 טון ב 2017.&#10;פליטת שאר הענפים ירדו מ 319 טון ב 2012 ל 255 טון ב 2017." title="פליטת חומרים אורגנים נדיפים ללא מתאן NMVOC לאוויר בחיפה"/>
          <p:cNvGraphicFramePr/>
          <p:nvPr>
            <p:extLst>
              <p:ext uri="{D42A27DB-BD31-4B8C-83A1-F6EECF244321}">
                <p14:modId xmlns:p14="http://schemas.microsoft.com/office/powerpoint/2010/main" val="3470952427"/>
              </p:ext>
            </p:extLst>
          </p:nvPr>
        </p:nvGraphicFramePr>
        <p:xfrm>
          <a:off x="0" y="2708920"/>
          <a:ext cx="9144000" cy="38499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3614" y="2780928"/>
            <a:ext cx="1006018" cy="400110"/>
          </a:xfrm>
          <a:prstGeom prst="rect">
            <a:avLst/>
          </a:prstGeom>
          <a:noFill/>
        </p:spPr>
        <p:txBody>
          <a:bodyPr wrap="square" rtlCol="1">
            <a:spAutoFit/>
          </a:bodyPr>
          <a:lstStyle/>
          <a:p>
            <a:r>
              <a:rPr lang="he-IL" sz="2000" dirty="0" smtClean="0"/>
              <a:t>טון/שנה</a:t>
            </a:r>
            <a:endParaRPr lang="he-IL" sz="2000" dirty="0"/>
          </a:p>
        </p:txBody>
      </p:sp>
      <p:sp>
        <p:nvSpPr>
          <p:cNvPr id="3" name="TextBox 2"/>
          <p:cNvSpPr txBox="1"/>
          <p:nvPr/>
        </p:nvSpPr>
        <p:spPr>
          <a:xfrm>
            <a:off x="0" y="1412776"/>
            <a:ext cx="9144000" cy="1323439"/>
          </a:xfrm>
          <a:prstGeom prst="rect">
            <a:avLst/>
          </a:prstGeom>
          <a:noFill/>
        </p:spPr>
        <p:txBody>
          <a:bodyPr wrap="square" rtlCol="1">
            <a:spAutoFit/>
          </a:bodyPr>
          <a:lstStyle/>
          <a:p>
            <a:r>
              <a:rPr lang="he-IL" sz="2000" dirty="0" smtClean="0"/>
              <a:t>בשנת 2017 חלה הפחתה של 29</a:t>
            </a:r>
            <a:r>
              <a:rPr lang="he-IL" sz="2000" dirty="0"/>
              <a:t>% בפליטות </a:t>
            </a:r>
            <a:r>
              <a:rPr lang="en-US" sz="2000" dirty="0"/>
              <a:t>NMVOC</a:t>
            </a:r>
            <a:r>
              <a:rPr lang="he-IL" sz="2000" dirty="0"/>
              <a:t> לאוויר במפרץ </a:t>
            </a:r>
            <a:r>
              <a:rPr lang="he-IL" sz="2000" dirty="0" smtClean="0"/>
              <a:t>חיפה, בהשוואה לשנת 2016, </a:t>
            </a:r>
            <a:r>
              <a:rPr lang="he-IL" sz="2000" dirty="0"/>
              <a:t>מהמפעלים המדווחים </a:t>
            </a:r>
            <a:r>
              <a:rPr lang="he-IL" sz="2000" dirty="0" smtClean="0"/>
              <a:t>למפל"ס, בעיקר עקב סגירת </a:t>
            </a:r>
            <a:r>
              <a:rPr lang="he-IL" sz="2000" dirty="0"/>
              <a:t>מפעל חיפה כימיקלים. </a:t>
            </a:r>
            <a:endParaRPr lang="he-IL" sz="2000" dirty="0" smtClean="0"/>
          </a:p>
          <a:p>
            <a:r>
              <a:rPr lang="he-IL" sz="2000" dirty="0" smtClean="0"/>
              <a:t>ההפחתה המצטברת משנת 2012 היא של 61%. זאת בעקבות יישום דרישות המשרד לרבות במסגרת </a:t>
            </a:r>
            <a:r>
              <a:rPr lang="he-IL" sz="2000" dirty="0" err="1" smtClean="0"/>
              <a:t>תוכנית</a:t>
            </a:r>
            <a:r>
              <a:rPr lang="he-IL" sz="2000" dirty="0" smtClean="0"/>
              <a:t> הפעולה הלאומית לאזור מפרץ חיפה. </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fontScale="90000"/>
          </a:bodyPr>
          <a:lstStyle/>
          <a:p>
            <a:r>
              <a:rPr lang="he-IL" b="1" dirty="0" smtClean="0">
                <a:cs typeface="+mn-cs"/>
              </a:rPr>
              <a:t>מגמות פליטה לאוויר של חומרים אורגניים נדיפים ללא מתאן </a:t>
            </a:r>
            <a:r>
              <a:rPr lang="he-IL" sz="4000" b="1" dirty="0" smtClean="0">
                <a:cs typeface="+mn-cs"/>
              </a:rPr>
              <a:t>(</a:t>
            </a:r>
            <a:r>
              <a:rPr lang="en-US" sz="4000" b="1" dirty="0" smtClean="0">
                <a:cs typeface="+mn-cs"/>
              </a:rPr>
              <a:t>NMVOC</a:t>
            </a:r>
            <a:r>
              <a:rPr lang="he-IL" sz="4000" b="1" dirty="0" smtClean="0">
                <a:cs typeface="+mn-cs"/>
              </a:rPr>
              <a:t>) </a:t>
            </a:r>
            <a:r>
              <a:rPr lang="he-IL" b="1" dirty="0" smtClean="0">
                <a:cs typeface="+mn-cs"/>
              </a:rPr>
              <a:t>במפרץ חיפה</a:t>
            </a:r>
            <a:endParaRPr lang="he-IL" b="1" dirty="0">
              <a:cs typeface="+mn-cs"/>
            </a:endParaRPr>
          </a:p>
        </p:txBody>
      </p:sp>
      <p:sp>
        <p:nvSpPr>
          <p:cNvPr id="5" name="מציין מיקום של מספר שקופית 4"/>
          <p:cNvSpPr>
            <a:spLocks noGrp="1"/>
          </p:cNvSpPr>
          <p:nvPr>
            <p:ph type="sldNum" sz="quarter" idx="12"/>
          </p:nvPr>
        </p:nvSpPr>
        <p:spPr/>
        <p:txBody>
          <a:bodyPr/>
          <a:lstStyle/>
          <a:p>
            <a:fld id="{89212C5D-97ED-40CF-8740-47F456E5E2C3}" type="slidenum">
              <a:rPr lang="he-IL" smtClean="0"/>
              <a:t>23</a:t>
            </a:fld>
            <a:endParaRPr lang="he-IL"/>
          </a:p>
        </p:txBody>
      </p:sp>
    </p:spTree>
    <p:extLst>
      <p:ext uri="{BB962C8B-B14F-4D97-AF65-F5344CB8AC3E}">
        <p14:creationId xmlns:p14="http://schemas.microsoft.com/office/powerpoint/2010/main" val="832771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descr="פליטה במרחב הימי" title="פליטה במרחב הימי"/>
          <p:cNvSpPr/>
          <p:nvPr/>
        </p:nvSpPr>
        <p:spPr>
          <a:xfrm>
            <a:off x="6948265" y="3717032"/>
            <a:ext cx="2016223" cy="1872208"/>
          </a:xfrm>
          <a:prstGeom prst="rect">
            <a:avLst/>
          </a:prstGeom>
          <a:blipFill>
            <a:blip r:embed="rId2"/>
            <a:stretch>
              <a:fillRect/>
            </a:stretch>
          </a:blip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6948265" y="5219908"/>
            <a:ext cx="2016224" cy="369332"/>
          </a:xfrm>
          <a:prstGeom prst="rect">
            <a:avLst/>
          </a:prstGeom>
          <a:solidFill>
            <a:schemeClr val="bg1">
              <a:lumMod val="75000"/>
              <a:alpha val="62000"/>
            </a:schemeClr>
          </a:solidFill>
          <a:ln>
            <a:solidFill>
              <a:schemeClr val="tx1"/>
            </a:solidFill>
          </a:ln>
        </p:spPr>
        <p:txBody>
          <a:bodyPr wrap="square" lIns="0" rIns="0" rtlCol="1">
            <a:spAutoFit/>
          </a:bodyPr>
          <a:lstStyle/>
          <a:p>
            <a:pPr algn="ctr"/>
            <a:r>
              <a:rPr lang="he-IL" dirty="0" smtClean="0"/>
              <a:t> פליטה במרחב  הימי</a:t>
            </a:r>
            <a:endParaRPr lang="he-IL" dirty="0"/>
          </a:p>
        </p:txBody>
      </p:sp>
      <p:graphicFrame>
        <p:nvGraphicFramePr>
          <p:cNvPr id="9" name="תרשים 8" descr="הגרף מציג את פליטות החומרים אורגנים נדיפים ללא מתאן בין השנים 2012 ל 2017 מאסדות הפקת גז טבעי:&#10;מכ 177 טון בשנת 2012 לכ 1204  טון בשנת 2017. &#10;" title="תוספת פליטות NMVOC לאוויר מהפקת גז טבעי"/>
          <p:cNvGraphicFramePr/>
          <p:nvPr>
            <p:extLst>
              <p:ext uri="{D42A27DB-BD31-4B8C-83A1-F6EECF244321}">
                <p14:modId xmlns:p14="http://schemas.microsoft.com/office/powerpoint/2010/main" val="2944330791"/>
              </p:ext>
            </p:extLst>
          </p:nvPr>
        </p:nvGraphicFramePr>
        <p:xfrm>
          <a:off x="57489" y="3861048"/>
          <a:ext cx="7338192"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3460938"/>
            <a:ext cx="1008112" cy="400110"/>
          </a:xfrm>
          <a:prstGeom prst="rect">
            <a:avLst/>
          </a:prstGeom>
          <a:noFill/>
        </p:spPr>
        <p:txBody>
          <a:bodyPr wrap="square" rtlCol="1">
            <a:spAutoFit/>
          </a:bodyPr>
          <a:lstStyle/>
          <a:p>
            <a:r>
              <a:rPr lang="he-IL" sz="2000" dirty="0" smtClean="0"/>
              <a:t>טון/שנה</a:t>
            </a:r>
            <a:endParaRPr lang="he-IL" sz="2000" dirty="0"/>
          </a:p>
        </p:txBody>
      </p:sp>
      <p:sp>
        <p:nvSpPr>
          <p:cNvPr id="3" name="TextBox 2"/>
          <p:cNvSpPr txBox="1"/>
          <p:nvPr/>
        </p:nvSpPr>
        <p:spPr>
          <a:xfrm>
            <a:off x="225227" y="1340768"/>
            <a:ext cx="8731968" cy="2308324"/>
          </a:xfrm>
          <a:prstGeom prst="rect">
            <a:avLst/>
          </a:prstGeom>
          <a:noFill/>
        </p:spPr>
        <p:txBody>
          <a:bodyPr wrap="square" rtlCol="1">
            <a:spAutoFit/>
          </a:bodyPr>
          <a:lstStyle/>
          <a:p>
            <a:r>
              <a:rPr lang="he-IL" dirty="0" smtClean="0"/>
              <a:t>אסדות הגז הטבעי מרוחקות כ 22 ק"מ מחופי ישראל. לפי מודלים לפיזור אוויר שנערכו עבור האסדות, ה </a:t>
            </a:r>
            <a:r>
              <a:rPr lang="en-US" dirty="0" smtClean="0"/>
              <a:t>NMVOC</a:t>
            </a:r>
            <a:r>
              <a:rPr lang="he-IL" dirty="0" smtClean="0"/>
              <a:t> מגיע ליבשה בריכוז יממתי שאינו עולה על 4 מק"ג/מ"ק, שהנו בעל השפעה זניחה. </a:t>
            </a:r>
          </a:p>
          <a:p>
            <a:r>
              <a:rPr lang="he-IL" dirty="0"/>
              <a:t>בהתאם לדרישות חוק אויר נקי ליישום מדיניות ה </a:t>
            </a:r>
            <a:r>
              <a:rPr lang="en-US" dirty="0"/>
              <a:t>BAT</a:t>
            </a:r>
            <a:r>
              <a:rPr lang="he-IL" dirty="0" smtClean="0"/>
              <a:t>, </a:t>
            </a:r>
            <a:r>
              <a:rPr lang="he-IL" dirty="0"/>
              <a:t>המשרד דרש מחברת נובל </a:t>
            </a:r>
            <a:r>
              <a:rPr lang="he-IL" dirty="0" err="1"/>
              <a:t>אנרג'י</a:t>
            </a:r>
            <a:r>
              <a:rPr lang="he-IL" dirty="0"/>
              <a:t> </a:t>
            </a:r>
            <a:r>
              <a:rPr lang="he-IL" dirty="0" err="1"/>
              <a:t>מדיטרניאן</a:t>
            </a:r>
            <a:r>
              <a:rPr lang="he-IL" dirty="0"/>
              <a:t> </a:t>
            </a:r>
            <a:r>
              <a:rPr lang="he-IL" dirty="0" smtClean="0"/>
              <a:t>להפחיתן. </a:t>
            </a:r>
            <a:r>
              <a:rPr lang="he-IL" dirty="0"/>
              <a:t>אמצעי ההפחתה יותקן במהלך שנת 2019 וצפוי להפחית את הפליטה מאסדת תמר </a:t>
            </a:r>
            <a:r>
              <a:rPr lang="he-IL" dirty="0" err="1"/>
              <a:t>בכ</a:t>
            </a:r>
            <a:r>
              <a:rPr lang="he-IL" dirty="0"/>
              <a:t> 98</a:t>
            </a:r>
            <a:r>
              <a:rPr lang="he-IL" dirty="0" smtClean="0"/>
              <a:t>%.</a:t>
            </a:r>
          </a:p>
          <a:p>
            <a:r>
              <a:rPr lang="he-IL" dirty="0"/>
              <a:t>יצוין כי באסדת "לוויתן" לא צפויות פליטות אלו, מאחר ותהליך הטיפול בגז הטבעי יהיה במערכת סגורה, הכוללת איסוף הגז הנפלט ממערכות שונות וניצולו כדלק למתקני האנרגיה באסדה.</a:t>
            </a:r>
            <a:endParaRPr lang="en-US"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תוספת פליטה לאוויר של </a:t>
            </a:r>
            <a:r>
              <a:rPr lang="en-US" sz="4000" b="1" dirty="0" smtClean="0">
                <a:cs typeface="+mn-cs"/>
              </a:rPr>
              <a:t>NMVOC</a:t>
            </a:r>
            <a:r>
              <a:rPr lang="he-IL" sz="4000" b="1" dirty="0" smtClean="0">
                <a:cs typeface="+mn-cs"/>
              </a:rPr>
              <a:t> מאסדות הפקת הגז הטבעי</a:t>
            </a:r>
            <a:endParaRPr lang="he-IL" sz="4000" b="1"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24</a:t>
            </a:fld>
            <a:endParaRPr lang="he-IL"/>
          </a:p>
        </p:txBody>
      </p:sp>
    </p:spTree>
    <p:extLst>
      <p:ext uri="{BB962C8B-B14F-4D97-AF65-F5344CB8AC3E}">
        <p14:creationId xmlns:p14="http://schemas.microsoft.com/office/powerpoint/2010/main" val="3743106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626" y="2132856"/>
            <a:ext cx="8496944" cy="4493538"/>
          </a:xfrm>
          <a:prstGeom prst="rect">
            <a:avLst/>
          </a:prstGeom>
          <a:noFill/>
        </p:spPr>
        <p:txBody>
          <a:bodyPr wrap="square" rtlCol="1">
            <a:spAutoFit/>
          </a:bodyPr>
          <a:lstStyle/>
          <a:p>
            <a:r>
              <a:rPr lang="he-IL" sz="2200" dirty="0" smtClean="0"/>
              <a:t>פליטות חומרים אורגניים נדיפים ללא מתאן לאוויר בדיווחים למפל"ס, פחתו ב 15% בשנת 2017 (ללא אסדות הפקת הגז הטבעי שברחב הימי).  </a:t>
            </a:r>
          </a:p>
          <a:p>
            <a:r>
              <a:rPr lang="he-IL" sz="2200" dirty="0" smtClean="0"/>
              <a:t>ההפחתות העיקריות הן: </a:t>
            </a:r>
          </a:p>
          <a:p>
            <a:pPr marL="342900" indent="-342900">
              <a:buFont typeface="Arial" pitchFamily="34" charset="0"/>
              <a:buChar char="•"/>
            </a:pPr>
            <a:r>
              <a:rPr lang="he-IL" sz="2200" dirty="0" smtClean="0"/>
              <a:t>מעל 500 טון עקב ההשבתות במפעלי חיפה כימיקלים במפרץ חיפה ובמישור רותם.</a:t>
            </a:r>
          </a:p>
          <a:p>
            <a:pPr marL="342900" indent="-342900">
              <a:buFont typeface="Arial" pitchFamily="34" charset="0"/>
              <a:buChar char="•"/>
            </a:pPr>
            <a:r>
              <a:rPr lang="he-IL" sz="2200" dirty="0" smtClean="0"/>
              <a:t>בשנת 2016 נפלטו מרותם </a:t>
            </a:r>
            <a:r>
              <a:rPr lang="he-IL" sz="2200" dirty="0" err="1" smtClean="0"/>
              <a:t>אמפרט</a:t>
            </a:r>
            <a:r>
              <a:rPr lang="he-IL" sz="2200" dirty="0" smtClean="0"/>
              <a:t> </a:t>
            </a:r>
            <a:r>
              <a:rPr lang="he-IL" sz="2200" dirty="0"/>
              <a:t>נגב </a:t>
            </a:r>
            <a:r>
              <a:rPr lang="he-IL" sz="2200" dirty="0" smtClean="0"/>
              <a:t>כ 1,500 טון </a:t>
            </a:r>
            <a:r>
              <a:rPr lang="en-US" sz="2200" dirty="0" smtClean="0"/>
              <a:t>NMVOC</a:t>
            </a:r>
            <a:r>
              <a:rPr lang="he-IL" sz="2200" dirty="0" smtClean="0"/>
              <a:t>, כאשר 500 טון מתוכם היו פליטה לא שגרתית בעת פעולות שדרוג מתקנים לצורך הפחתת פליטות. בשנת 2017 חזר המפעל לפליטה שגרתית של כ 1,000 טון, כלומר התרחשה הפחתה של כ </a:t>
            </a:r>
            <a:r>
              <a:rPr lang="he-IL" sz="2200" dirty="0"/>
              <a:t>500 </a:t>
            </a:r>
            <a:r>
              <a:rPr lang="he-IL" sz="2200" dirty="0" smtClean="0"/>
              <a:t>טון. </a:t>
            </a:r>
          </a:p>
          <a:p>
            <a:pPr marL="342900" indent="-342900">
              <a:buFont typeface="Arial" pitchFamily="34" charset="0"/>
              <a:buChar char="•"/>
            </a:pPr>
            <a:r>
              <a:rPr lang="he-IL" sz="2200" dirty="0" smtClean="0"/>
              <a:t>הפחתה נוספת של כ 110 טון חלה במפעל כרמל </a:t>
            </a:r>
            <a:r>
              <a:rPr lang="he-IL" sz="2200" dirty="0" err="1" smtClean="0"/>
              <a:t>אולפינים</a:t>
            </a:r>
            <a:r>
              <a:rPr lang="he-IL" sz="2200" dirty="0" smtClean="0"/>
              <a:t> לאחר יישום דרישות הפחתה של המשרד.</a:t>
            </a:r>
          </a:p>
          <a:p>
            <a:endParaRPr lang="he-IL" sz="2200" dirty="0" smtClean="0"/>
          </a:p>
          <a:p>
            <a:r>
              <a:rPr lang="he-IL" sz="2200" dirty="0" smtClean="0"/>
              <a:t>בשנת </a:t>
            </a:r>
            <a:r>
              <a:rPr lang="he-IL" sz="2200" dirty="0"/>
              <a:t>2016 השתנו הנחיות חישוב הפליטות </a:t>
            </a:r>
            <a:r>
              <a:rPr lang="he-IL" sz="2200" dirty="0" smtClean="0"/>
              <a:t>עבור </a:t>
            </a:r>
            <a:r>
              <a:rPr lang="he-IL" sz="2200" dirty="0" err="1"/>
              <a:t>מט"שים</a:t>
            </a:r>
            <a:r>
              <a:rPr lang="he-IL" sz="2200" dirty="0"/>
              <a:t> ומתקני </a:t>
            </a:r>
            <a:r>
              <a:rPr lang="he-IL" sz="2200" dirty="0" err="1" smtClean="0"/>
              <a:t>קומפוסט</a:t>
            </a:r>
            <a:r>
              <a:rPr lang="he-IL" sz="2200" dirty="0" smtClean="0"/>
              <a:t>.</a:t>
            </a:r>
            <a:endParaRPr lang="he-IL" sz="22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fontScale="90000"/>
          </a:bodyPr>
          <a:lstStyle/>
          <a:p>
            <a:r>
              <a:rPr lang="he-IL" b="1" dirty="0" smtClean="0">
                <a:cs typeface="+mn-cs"/>
              </a:rPr>
              <a:t>פליטות חומרים אורגניים נדיפים ללא מתאן </a:t>
            </a:r>
            <a:r>
              <a:rPr lang="he-IL" sz="4000" b="1" dirty="0" smtClean="0">
                <a:cs typeface="+mn-cs"/>
              </a:rPr>
              <a:t>(</a:t>
            </a:r>
            <a:r>
              <a:rPr lang="en-US" sz="4000" b="1" dirty="0" smtClean="0">
                <a:cs typeface="+mn-cs"/>
              </a:rPr>
              <a:t>NMVOC</a:t>
            </a:r>
            <a:r>
              <a:rPr lang="he-IL" sz="4000" b="1" dirty="0" smtClean="0">
                <a:cs typeface="+mn-cs"/>
              </a:rPr>
              <a:t>) </a:t>
            </a:r>
            <a:r>
              <a:rPr lang="he-IL" b="1" dirty="0" smtClean="0">
                <a:cs typeface="+mn-cs"/>
              </a:rPr>
              <a:t>לאוויר </a:t>
            </a:r>
            <a:r>
              <a:rPr lang="he-IL" b="1" dirty="0" err="1" smtClean="0">
                <a:cs typeface="+mn-cs"/>
              </a:rPr>
              <a:t>במפל"ס</a:t>
            </a:r>
            <a:r>
              <a:rPr lang="he-IL" b="1" dirty="0" smtClean="0">
                <a:cs typeface="+mn-cs"/>
              </a:rPr>
              <a:t> – ביאורים 1</a:t>
            </a:r>
            <a:endParaRPr lang="he-IL" b="1" dirty="0">
              <a:cs typeface="+mn-cs"/>
            </a:endParaRPr>
          </a:p>
        </p:txBody>
      </p:sp>
      <p:sp>
        <p:nvSpPr>
          <p:cNvPr id="3" name="מציין מיקום של מספר שקופית 2"/>
          <p:cNvSpPr>
            <a:spLocks noGrp="1"/>
          </p:cNvSpPr>
          <p:nvPr>
            <p:ph type="sldNum" sz="quarter" idx="12"/>
          </p:nvPr>
        </p:nvSpPr>
        <p:spPr>
          <a:xfrm>
            <a:off x="457200" y="6356350"/>
            <a:ext cx="586408" cy="365125"/>
          </a:xfrm>
        </p:spPr>
        <p:txBody>
          <a:bodyPr/>
          <a:lstStyle/>
          <a:p>
            <a:fld id="{89212C5D-97ED-40CF-8740-47F456E5E2C3}" type="slidenum">
              <a:rPr lang="he-IL" smtClean="0"/>
              <a:t>25</a:t>
            </a:fld>
            <a:endParaRPr lang="he-IL" dirty="0"/>
          </a:p>
        </p:txBody>
      </p:sp>
    </p:spTree>
    <p:extLst>
      <p:ext uri="{BB962C8B-B14F-4D97-AF65-F5344CB8AC3E}">
        <p14:creationId xmlns:p14="http://schemas.microsoft.com/office/powerpoint/2010/main" val="3326411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626" y="1595021"/>
            <a:ext cx="8496944" cy="5170646"/>
          </a:xfrm>
          <a:prstGeom prst="rect">
            <a:avLst/>
          </a:prstGeom>
          <a:noFill/>
        </p:spPr>
        <p:txBody>
          <a:bodyPr wrap="square" rtlCol="1">
            <a:spAutoFit/>
          </a:bodyPr>
          <a:lstStyle/>
          <a:p>
            <a:pPr marL="342900" indent="-342900">
              <a:buFont typeface="Arial" pitchFamily="34" charset="0"/>
              <a:buChar char="•"/>
            </a:pPr>
            <a:r>
              <a:rPr lang="he-IL" sz="2200" dirty="0" smtClean="0"/>
              <a:t>יש לציין כי </a:t>
            </a:r>
            <a:r>
              <a:rPr lang="he-IL" sz="2200" b="1" dirty="0" err="1" smtClean="0"/>
              <a:t>בבז"ן</a:t>
            </a:r>
            <a:r>
              <a:rPr lang="he-IL" sz="2200" dirty="0" smtClean="0"/>
              <a:t> חלה עליה של כ 21% (</a:t>
            </a:r>
            <a:r>
              <a:rPr lang="en-US" sz="2200" dirty="0" smtClean="0"/>
              <a:t>46</a:t>
            </a:r>
            <a:r>
              <a:rPr lang="he-IL" sz="2200" dirty="0" smtClean="0"/>
              <a:t> טון) בפליטת </a:t>
            </a:r>
            <a:r>
              <a:rPr lang="en-US" sz="2200" dirty="0" smtClean="0"/>
              <a:t>NMVOC</a:t>
            </a:r>
            <a:r>
              <a:rPr lang="he-IL" sz="2200" dirty="0" smtClean="0"/>
              <a:t>. העלייה נובעת מעליה בפליטות מרכיבים וציוד (</a:t>
            </a:r>
            <a:r>
              <a:rPr lang="en-US" sz="2200" dirty="0" smtClean="0"/>
              <a:t>LDAR</a:t>
            </a:r>
            <a:r>
              <a:rPr lang="he-IL" sz="2200" dirty="0" smtClean="0"/>
              <a:t>). בעוד שבשנת 2016 זוהו וטופלו 542 דליפות מהן נפלטו כ 18 טון במשך השנה, הרי שבשנת 2017 זוהו וטופלו 843 דליפות מהן נפלטו כ 59 טון במשך השנה. בנוסף לכך בשנת 2017 עיקר פעולות זיהוי וטיפול בדליפות בוצעו במחצית </a:t>
            </a:r>
            <a:r>
              <a:rPr lang="he-IL" sz="2200" dirty="0" err="1" smtClean="0"/>
              <a:t>השניה</a:t>
            </a:r>
            <a:r>
              <a:rPr lang="he-IL" sz="2200" dirty="0" smtClean="0"/>
              <a:t> של השנה ולפיכך משך הדליפה היה ארוך יותר.</a:t>
            </a:r>
            <a:endParaRPr lang="he-IL" sz="2200" b="1" dirty="0" smtClean="0"/>
          </a:p>
          <a:p>
            <a:pPr marL="342900" lvl="0" indent="-342900">
              <a:buFont typeface="Arial" pitchFamily="34" charset="0"/>
              <a:buChar char="•"/>
            </a:pPr>
            <a:r>
              <a:rPr lang="he-IL" sz="2200" dirty="0"/>
              <a:t>בשנה האחרונה המשרד להגנת הסביבה זיהה שגיאות בדיווחי תחנות המעבר של פסולת מסוכנת </a:t>
            </a:r>
            <a:r>
              <a:rPr lang="he-IL" sz="2200" b="1" dirty="0" err="1"/>
              <a:t>טביב</a:t>
            </a:r>
            <a:r>
              <a:rPr lang="he-IL" sz="2200" b="1" dirty="0"/>
              <a:t> </a:t>
            </a:r>
            <a:r>
              <a:rPr lang="he-IL" sz="2200" b="1" dirty="0" err="1"/>
              <a:t>ואקוכם</a:t>
            </a:r>
            <a:r>
              <a:rPr lang="he-IL" sz="2200" b="1" dirty="0"/>
              <a:t> </a:t>
            </a:r>
            <a:r>
              <a:rPr lang="he-IL" sz="2200" dirty="0"/>
              <a:t>בפתח </a:t>
            </a:r>
            <a:r>
              <a:rPr lang="he-IL" sz="2200" dirty="0" smtClean="0"/>
              <a:t>תקווה</a:t>
            </a:r>
            <a:r>
              <a:rPr lang="he-IL" sz="2200" dirty="0"/>
              <a:t>, לגבי הפליטה לאוויר של </a:t>
            </a:r>
            <a:r>
              <a:rPr lang="en-US" sz="2200" dirty="0"/>
              <a:t>NMVOC</a:t>
            </a:r>
            <a:r>
              <a:rPr lang="he-IL" sz="2200" dirty="0"/>
              <a:t>. המשרד דרש תיקון של דיווחי השנים 2012 עד 2016. כמות הפליטה המתוקנת של שני האתרים יחד </a:t>
            </a:r>
            <a:r>
              <a:rPr lang="he-IL" sz="2200" dirty="0" smtClean="0"/>
              <a:t>בשנת 2017 עומדת </a:t>
            </a:r>
            <a:r>
              <a:rPr lang="he-IL" sz="2200" dirty="0"/>
              <a:t>על כ 37 </a:t>
            </a:r>
            <a:r>
              <a:rPr lang="he-IL" sz="2200" dirty="0" smtClean="0"/>
              <a:t>טון.</a:t>
            </a:r>
            <a:endParaRPr lang="en-US" sz="2200" dirty="0"/>
          </a:p>
          <a:p>
            <a:pPr marL="342900" indent="-342900">
              <a:buFont typeface="Arial" pitchFamily="34" charset="0"/>
              <a:buChar char="•"/>
            </a:pPr>
            <a:r>
              <a:rPr lang="he-IL" sz="2200" dirty="0" smtClean="0"/>
              <a:t>המשרד להגנת הסביבה דרש מחברת החשמל להגיש דיווח </a:t>
            </a:r>
            <a:r>
              <a:rPr lang="he-IL" sz="2200" dirty="0"/>
              <a:t>למפל"ס עבור </a:t>
            </a:r>
            <a:r>
              <a:rPr lang="he-IL" sz="2200" b="1" dirty="0"/>
              <a:t>האנייה </a:t>
            </a:r>
            <a:r>
              <a:rPr lang="he-IL" sz="2200" b="1" dirty="0" err="1" smtClean="0"/>
              <a:t>המגזזת</a:t>
            </a:r>
            <a:r>
              <a:rPr lang="he-IL" sz="2200" b="1" dirty="0" smtClean="0"/>
              <a:t> </a:t>
            </a:r>
            <a:r>
              <a:rPr lang="he-IL" sz="2200" dirty="0" smtClean="0"/>
              <a:t>לגבי השנים 2014 עד 2017. האנייה </a:t>
            </a:r>
            <a:r>
              <a:rPr lang="he-IL" sz="2200" dirty="0" err="1" smtClean="0"/>
              <a:t>המגזזת</a:t>
            </a:r>
            <a:r>
              <a:rPr lang="he-IL" sz="2200" dirty="0" smtClean="0"/>
              <a:t> מבצעת </a:t>
            </a:r>
            <a:r>
              <a:rPr lang="he-IL" sz="2200" dirty="0" err="1" smtClean="0"/>
              <a:t>גזיפיקציה</a:t>
            </a:r>
            <a:r>
              <a:rPr lang="he-IL" sz="2200" dirty="0" smtClean="0"/>
              <a:t> לגז טבעי נוזלי מיובא, ומזרימה אותו למערכת ההולכה הארצית דרך טרמינל מצוף ימי במרחק של כ 10 ק"מ מול חדרה. </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fontScale="90000"/>
          </a:bodyPr>
          <a:lstStyle/>
          <a:p>
            <a:r>
              <a:rPr lang="he-IL" b="1" dirty="0" smtClean="0">
                <a:cs typeface="+mn-cs"/>
              </a:rPr>
              <a:t>פליטות חומרים אורגניים נדיפים ללא מתאן </a:t>
            </a:r>
            <a:r>
              <a:rPr lang="he-IL" sz="4000" b="1" dirty="0" smtClean="0">
                <a:cs typeface="+mn-cs"/>
              </a:rPr>
              <a:t>(</a:t>
            </a:r>
            <a:r>
              <a:rPr lang="en-US" sz="4000" b="1" dirty="0" smtClean="0">
                <a:cs typeface="+mn-cs"/>
              </a:rPr>
              <a:t>NMVOC</a:t>
            </a:r>
            <a:r>
              <a:rPr lang="he-IL" sz="4000" b="1" dirty="0" smtClean="0">
                <a:cs typeface="+mn-cs"/>
              </a:rPr>
              <a:t>) </a:t>
            </a:r>
            <a:r>
              <a:rPr lang="he-IL" b="1" dirty="0" smtClean="0">
                <a:cs typeface="+mn-cs"/>
              </a:rPr>
              <a:t>לאוויר </a:t>
            </a:r>
            <a:r>
              <a:rPr lang="he-IL" b="1" dirty="0" err="1" smtClean="0">
                <a:cs typeface="+mn-cs"/>
              </a:rPr>
              <a:t>במפל"ס</a:t>
            </a:r>
            <a:r>
              <a:rPr lang="he-IL" b="1" dirty="0" smtClean="0">
                <a:cs typeface="+mn-cs"/>
              </a:rPr>
              <a:t> – ביאורים 2</a:t>
            </a:r>
            <a:endParaRPr lang="he-IL" b="1" dirty="0">
              <a:cs typeface="+mn-cs"/>
            </a:endParaRPr>
          </a:p>
        </p:txBody>
      </p:sp>
      <p:sp>
        <p:nvSpPr>
          <p:cNvPr id="3" name="מציין מיקום של מספר שקופית 2"/>
          <p:cNvSpPr>
            <a:spLocks noGrp="1"/>
          </p:cNvSpPr>
          <p:nvPr>
            <p:ph type="sldNum" sz="quarter" idx="12"/>
          </p:nvPr>
        </p:nvSpPr>
        <p:spPr>
          <a:xfrm>
            <a:off x="457200" y="6356350"/>
            <a:ext cx="586408" cy="365125"/>
          </a:xfrm>
        </p:spPr>
        <p:txBody>
          <a:bodyPr/>
          <a:lstStyle/>
          <a:p>
            <a:fld id="{89212C5D-97ED-40CF-8740-47F456E5E2C3}" type="slidenum">
              <a:rPr lang="he-IL" smtClean="0"/>
              <a:t>26</a:t>
            </a:fld>
            <a:endParaRPr lang="he-IL" dirty="0"/>
          </a:p>
        </p:txBody>
      </p:sp>
    </p:spTree>
    <p:extLst>
      <p:ext uri="{BB962C8B-B14F-4D97-AF65-F5344CB8AC3E}">
        <p14:creationId xmlns:p14="http://schemas.microsoft.com/office/powerpoint/2010/main" val="1136885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6192790" y="6453336"/>
            <a:ext cx="2786340" cy="369332"/>
          </a:xfrm>
          <a:prstGeom prst="rect">
            <a:avLst/>
          </a:prstGeom>
        </p:spPr>
        <p:txBody>
          <a:bodyPr wrap="none">
            <a:spAutoFit/>
          </a:bodyPr>
          <a:lstStyle/>
          <a:p>
            <a:r>
              <a:rPr lang="he-IL" dirty="0" smtClean="0">
                <a:hlinkClick r:id="rId2"/>
              </a:rPr>
              <a:t>למצאי </a:t>
            </a:r>
            <a:r>
              <a:rPr lang="he-IL" dirty="0">
                <a:hlinkClick r:id="rId2"/>
              </a:rPr>
              <a:t>פליטות מזהמים לאוויר</a:t>
            </a:r>
            <a:endParaRPr lang="he-IL" dirty="0"/>
          </a:p>
        </p:txBody>
      </p:sp>
      <p:pic>
        <p:nvPicPr>
          <p:cNvPr id="12" name="Picture 2" descr="סמן ללחיצה על קישור למידע על חומרים אורגנים נדיפים" title="סמן ללחיצה על קישור למידע על חומרים אורגנים נדיפים"/>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06" t="64264" r="69230" b="26719"/>
          <a:stretch/>
        </p:blipFill>
        <p:spPr bwMode="auto">
          <a:xfrm rot="6239640">
            <a:off x="5585587" y="6390678"/>
            <a:ext cx="398188" cy="36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קבוצה 5"/>
          <p:cNvGrpSpPr/>
          <p:nvPr/>
        </p:nvGrpSpPr>
        <p:grpSpPr>
          <a:xfrm>
            <a:off x="107504" y="1628800"/>
            <a:ext cx="8856984" cy="4032448"/>
            <a:chOff x="107504" y="1628800"/>
            <a:chExt cx="8856984" cy="4032448"/>
          </a:xfrm>
        </p:grpSpPr>
        <p:graphicFrame>
          <p:nvGraphicFramePr>
            <p:cNvPr id="7" name="תרשים 6" descr="כמות מדווחת למפל&quot;ס - 3664 טון שהם 48%.&#10;מצאי פליטות משריפת פסולת צמחית - 1991 טון שהם 26%.&#10;מצאי פליטות מתחבורה - 1882 טון שהם 24%.&#10;מצאי פליטות ממפעלי בטון 187 טון שהם 2%." title="התפלגות מקורות פליטת PM 10  לאוויר"/>
            <p:cNvGraphicFramePr/>
            <p:nvPr>
              <p:extLst>
                <p:ext uri="{D42A27DB-BD31-4B8C-83A1-F6EECF244321}">
                  <p14:modId xmlns:p14="http://schemas.microsoft.com/office/powerpoint/2010/main" val="2147626264"/>
                </p:ext>
              </p:extLst>
            </p:nvPr>
          </p:nvGraphicFramePr>
          <p:xfrm>
            <a:off x="107504" y="1628800"/>
            <a:ext cx="8856984"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403842" y="4946021"/>
              <a:ext cx="792088" cy="369332"/>
            </a:xfrm>
            <a:prstGeom prst="rect">
              <a:avLst/>
            </a:prstGeom>
            <a:noFill/>
          </p:spPr>
          <p:txBody>
            <a:bodyPr wrap="square" rtlCol="1">
              <a:spAutoFit/>
            </a:bodyPr>
            <a:lstStyle/>
            <a:p>
              <a:r>
                <a:rPr lang="he-IL" dirty="0" smtClean="0"/>
                <a:t>2%</a:t>
              </a:r>
              <a:endParaRPr lang="he-IL" dirty="0"/>
            </a:p>
          </p:txBody>
        </p:sp>
        <p:sp>
          <p:nvSpPr>
            <p:cNvPr id="9" name="TextBox 8"/>
            <p:cNvSpPr txBox="1"/>
            <p:nvPr/>
          </p:nvSpPr>
          <p:spPr>
            <a:xfrm>
              <a:off x="3320117" y="4621778"/>
              <a:ext cx="792088" cy="369332"/>
            </a:xfrm>
            <a:prstGeom prst="rect">
              <a:avLst/>
            </a:prstGeom>
            <a:noFill/>
          </p:spPr>
          <p:txBody>
            <a:bodyPr wrap="square" rtlCol="1">
              <a:spAutoFit/>
            </a:bodyPr>
            <a:lstStyle/>
            <a:p>
              <a:r>
                <a:rPr lang="he-IL" dirty="0" smtClean="0"/>
                <a:t>24%</a:t>
              </a:r>
              <a:endParaRPr lang="he-IL" dirty="0"/>
            </a:p>
          </p:txBody>
        </p:sp>
        <p:sp>
          <p:nvSpPr>
            <p:cNvPr id="10" name="TextBox 9"/>
            <p:cNvSpPr txBox="1"/>
            <p:nvPr/>
          </p:nvSpPr>
          <p:spPr>
            <a:xfrm>
              <a:off x="3498406" y="2945879"/>
              <a:ext cx="792088" cy="369332"/>
            </a:xfrm>
            <a:prstGeom prst="rect">
              <a:avLst/>
            </a:prstGeom>
            <a:noFill/>
          </p:spPr>
          <p:txBody>
            <a:bodyPr wrap="square" rtlCol="1">
              <a:spAutoFit/>
            </a:bodyPr>
            <a:lstStyle/>
            <a:p>
              <a:r>
                <a:rPr lang="he-IL" dirty="0" smtClean="0"/>
                <a:t>26%</a:t>
              </a:r>
              <a:endParaRPr lang="he-IL" dirty="0"/>
            </a:p>
          </p:txBody>
        </p:sp>
        <p:sp>
          <p:nvSpPr>
            <p:cNvPr id="11" name="TextBox 10"/>
            <p:cNvSpPr txBox="1"/>
            <p:nvPr/>
          </p:nvSpPr>
          <p:spPr>
            <a:xfrm>
              <a:off x="1403648" y="3923764"/>
              <a:ext cx="792088" cy="369332"/>
            </a:xfrm>
            <a:prstGeom prst="rect">
              <a:avLst/>
            </a:prstGeom>
            <a:noFill/>
          </p:spPr>
          <p:txBody>
            <a:bodyPr wrap="square" rtlCol="1">
              <a:spAutoFit/>
            </a:bodyPr>
            <a:lstStyle/>
            <a:p>
              <a:r>
                <a:rPr lang="he-IL" dirty="0" smtClean="0"/>
                <a:t>48%</a:t>
              </a:r>
              <a:endParaRPr lang="he-IL" dirty="0"/>
            </a:p>
          </p:txBody>
        </p:sp>
      </p:grpSp>
      <p:sp>
        <p:nvSpPr>
          <p:cNvPr id="8" name="TextBox 7"/>
          <p:cNvSpPr txBox="1"/>
          <p:nvPr/>
        </p:nvSpPr>
        <p:spPr>
          <a:xfrm>
            <a:off x="251520" y="2492896"/>
            <a:ext cx="1008112" cy="400110"/>
          </a:xfrm>
          <a:prstGeom prst="rect">
            <a:avLst/>
          </a:prstGeom>
          <a:noFill/>
        </p:spPr>
        <p:txBody>
          <a:bodyPr wrap="square" rtlCol="1">
            <a:spAutoFit/>
          </a:bodyPr>
          <a:lstStyle/>
          <a:p>
            <a:r>
              <a:rPr lang="he-IL" sz="2000" dirty="0" smtClean="0"/>
              <a:t>טון/שנה</a:t>
            </a:r>
            <a:endParaRPr lang="he-IL" sz="2000" dirty="0"/>
          </a:p>
        </p:txBody>
      </p:sp>
      <p:sp>
        <p:nvSpPr>
          <p:cNvPr id="3" name="TextBox 2"/>
          <p:cNvSpPr txBox="1"/>
          <p:nvPr/>
        </p:nvSpPr>
        <p:spPr>
          <a:xfrm>
            <a:off x="36512" y="5923766"/>
            <a:ext cx="9144000" cy="430887"/>
          </a:xfrm>
          <a:prstGeom prst="rect">
            <a:avLst/>
          </a:prstGeom>
          <a:noFill/>
        </p:spPr>
        <p:txBody>
          <a:bodyPr wrap="square" rtlCol="1">
            <a:spAutoFit/>
          </a:bodyPr>
          <a:lstStyle/>
          <a:p>
            <a:r>
              <a:rPr lang="he-IL" sz="2200" dirty="0" smtClean="0"/>
              <a:t>* - חומר חלקיקי עדין מרחף שקוטר חלקיקיו קטן מ 10 מיקרומטר.</a:t>
            </a:r>
          </a:p>
        </p:txBody>
      </p:sp>
      <p:sp>
        <p:nvSpPr>
          <p:cNvPr id="2" name="כותרת 1"/>
          <p:cNvSpPr>
            <a:spLocks noGrp="1"/>
          </p:cNvSpPr>
          <p:nvPr>
            <p:ph type="title"/>
          </p:nvPr>
        </p:nvSpPr>
        <p:spPr>
          <a:xfrm>
            <a:off x="0" y="0"/>
            <a:ext cx="9144000" cy="1417638"/>
          </a:xfrm>
          <a:solidFill>
            <a:schemeClr val="tx2">
              <a:lumMod val="20000"/>
              <a:lumOff val="80000"/>
            </a:schemeClr>
          </a:solidFill>
        </p:spPr>
        <p:txBody>
          <a:bodyPr>
            <a:noAutofit/>
          </a:bodyPr>
          <a:lstStyle/>
          <a:p>
            <a:r>
              <a:rPr lang="he-IL" sz="4000" b="1" dirty="0" smtClean="0">
                <a:cs typeface="+mn-cs"/>
              </a:rPr>
              <a:t>מקורות פליטת </a:t>
            </a:r>
            <a:r>
              <a:rPr lang="en-US" sz="4000" b="1" dirty="0" smtClean="0">
                <a:cs typeface="+mn-cs"/>
              </a:rPr>
              <a:t>PM10</a:t>
            </a:r>
            <a:r>
              <a:rPr lang="he-IL" sz="4000" b="1" dirty="0" smtClean="0">
                <a:cs typeface="+mn-cs"/>
              </a:rPr>
              <a:t>* לאוויר</a:t>
            </a:r>
            <a:br>
              <a:rPr lang="he-IL" sz="4000" b="1" dirty="0" smtClean="0">
                <a:cs typeface="+mn-cs"/>
              </a:rPr>
            </a:br>
            <a:r>
              <a:rPr lang="he-IL" sz="4000" b="1" dirty="0" smtClean="0">
                <a:solidFill>
                  <a:srgbClr val="0070C0"/>
                </a:solidFill>
                <a:cs typeface="+mn-cs"/>
              </a:rPr>
              <a:t>מצאי + </a:t>
            </a:r>
            <a:r>
              <a:rPr lang="he-IL" sz="4000" b="1" dirty="0" err="1" smtClean="0">
                <a:solidFill>
                  <a:srgbClr val="0070C0"/>
                </a:solidFill>
                <a:cs typeface="+mn-cs"/>
              </a:rPr>
              <a:t>מפל"ס</a:t>
            </a:r>
            <a:endParaRPr lang="he-IL" sz="4000" b="1" dirty="0">
              <a:solidFill>
                <a:srgbClr val="0070C0"/>
              </a:solidFill>
              <a:cs typeface="+mn-cs"/>
            </a:endParaRPr>
          </a:p>
        </p:txBody>
      </p:sp>
      <p:sp>
        <p:nvSpPr>
          <p:cNvPr id="13" name="מציין מיקום של מספר שקופית 2"/>
          <p:cNvSpPr>
            <a:spLocks noGrp="1"/>
          </p:cNvSpPr>
          <p:nvPr>
            <p:ph type="sldNum" sz="quarter" idx="12"/>
          </p:nvPr>
        </p:nvSpPr>
        <p:spPr>
          <a:xfrm>
            <a:off x="457200" y="6356350"/>
            <a:ext cx="586408" cy="365125"/>
          </a:xfrm>
        </p:spPr>
        <p:txBody>
          <a:bodyPr/>
          <a:lstStyle/>
          <a:p>
            <a:fld id="{89212C5D-97ED-40CF-8740-47F456E5E2C3}" type="slidenum">
              <a:rPr lang="he-IL" smtClean="0"/>
              <a:t>27</a:t>
            </a:fld>
            <a:endParaRPr lang="he-IL" dirty="0"/>
          </a:p>
        </p:txBody>
      </p:sp>
    </p:spTree>
    <p:extLst>
      <p:ext uri="{BB962C8B-B14F-4D97-AF65-F5344CB8AC3E}">
        <p14:creationId xmlns:p14="http://schemas.microsoft.com/office/powerpoint/2010/main" val="2519454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36" y="5736649"/>
            <a:ext cx="9023844" cy="1015663"/>
          </a:xfrm>
          <a:prstGeom prst="rect">
            <a:avLst/>
          </a:prstGeom>
          <a:noFill/>
        </p:spPr>
        <p:txBody>
          <a:bodyPr wrap="square" rtlCol="1">
            <a:spAutoFit/>
          </a:bodyPr>
          <a:lstStyle/>
          <a:p>
            <a:r>
              <a:rPr lang="he-IL" sz="2000" dirty="0" smtClean="0"/>
              <a:t>יודגש כי בשנת 2016 אין גידול </a:t>
            </a:r>
            <a:r>
              <a:rPr lang="he-IL" sz="2000" u="sng" dirty="0" smtClean="0"/>
              <a:t>בפועל</a:t>
            </a:r>
            <a:r>
              <a:rPr lang="he-IL" sz="2000" dirty="0" smtClean="0"/>
              <a:t> בפליטות, מאחר שהשתנו ההנחיות לחישוב פליטות </a:t>
            </a:r>
            <a:r>
              <a:rPr lang="en-US" sz="2000" dirty="0" smtClean="0"/>
              <a:t>PM10</a:t>
            </a:r>
            <a:r>
              <a:rPr lang="he-IL" sz="2000" dirty="0" smtClean="0"/>
              <a:t> לאוויר מתוצאות דיגום ארובות, (לגבי יחס </a:t>
            </a:r>
            <a:r>
              <a:rPr lang="en-US" sz="2000" dirty="0" smtClean="0"/>
              <a:t>PM10</a:t>
            </a:r>
            <a:r>
              <a:rPr lang="he-IL" sz="2000" dirty="0" smtClean="0"/>
              <a:t> מכלל החלקיקים הנפלטים), שהביאו לעלייה בכמות המדווחת על ידי מספר מפעלים.</a:t>
            </a:r>
            <a:endParaRPr lang="he-IL" sz="2000" dirty="0"/>
          </a:p>
        </p:txBody>
      </p:sp>
      <p:graphicFrame>
        <p:nvGraphicFramePr>
          <p:cNvPr id="4" name="תרשים 3" descr="הגרף מציג את פליטות PM10 לאוויר בין השנים 2012 ל 2017 לפי סוגי פעילות:&#10;פליטות התעשיה הכימית עלו  מ 515 טון ב 2012 ל 537 טון ב 2017.&#10;פליטות תחנות הכוח הפחמיות ירדו מ 1604 טון ב 2012 ל 1011 טון ב 2017.&#10;פליטות מתעשייה מינרלית פחתו מ 1498 טון ב 2012 ל 775 טון ב 2017.&#10;פליטות מגידול עופות אינטנסיבי פחתו מ 1904 טון ב 2012 ל 551 טון ב 2017.&#10;פליטת שאר הענפים פחתו מ 1757 טון ב 2012 ל 790 טון ב 2017." title="מגמות בפליטת PM10 לאוויר"/>
          <p:cNvGraphicFramePr/>
          <p:nvPr>
            <p:extLst>
              <p:ext uri="{D42A27DB-BD31-4B8C-83A1-F6EECF244321}">
                <p14:modId xmlns:p14="http://schemas.microsoft.com/office/powerpoint/2010/main" val="2736729838"/>
              </p:ext>
            </p:extLst>
          </p:nvPr>
        </p:nvGraphicFramePr>
        <p:xfrm>
          <a:off x="144554" y="1756847"/>
          <a:ext cx="892689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435" y="1556792"/>
            <a:ext cx="1006018" cy="400110"/>
          </a:xfrm>
          <a:prstGeom prst="rect">
            <a:avLst/>
          </a:prstGeom>
          <a:noFill/>
        </p:spPr>
        <p:txBody>
          <a:bodyPr wrap="square" rtlCol="1">
            <a:spAutoFit/>
          </a:bodyPr>
          <a:lstStyle/>
          <a:p>
            <a:r>
              <a:rPr lang="he-IL" sz="2000" dirty="0" smtClean="0"/>
              <a:t>טון/שנה</a:t>
            </a:r>
            <a:endParaRPr lang="he-IL" sz="20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b="1" dirty="0" smtClean="0">
                <a:cs typeface="+mn-cs"/>
              </a:rPr>
              <a:t>מגמות פליטת </a:t>
            </a:r>
            <a:r>
              <a:rPr lang="en-US" b="1" dirty="0" smtClean="0">
                <a:cs typeface="+mn-cs"/>
              </a:rPr>
              <a:t>PM10</a:t>
            </a:r>
            <a:r>
              <a:rPr lang="he-IL" b="1" dirty="0" smtClean="0">
                <a:cs typeface="+mn-cs"/>
              </a:rPr>
              <a:t>ֹ לאוויר </a:t>
            </a:r>
            <a:r>
              <a:rPr lang="he-IL" b="1" dirty="0" err="1" smtClean="0">
                <a:cs typeface="+mn-cs"/>
              </a:rPr>
              <a:t>במפל"ס</a:t>
            </a:r>
            <a:endParaRPr lang="he-IL"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28</a:t>
            </a:fld>
            <a:endParaRPr lang="he-IL"/>
          </a:p>
        </p:txBody>
      </p:sp>
    </p:spTree>
    <p:extLst>
      <p:ext uri="{BB962C8B-B14F-4D97-AF65-F5344CB8AC3E}">
        <p14:creationId xmlns:p14="http://schemas.microsoft.com/office/powerpoint/2010/main" val="577962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5661248"/>
            <a:ext cx="8928992" cy="1015663"/>
          </a:xfrm>
          <a:prstGeom prst="rect">
            <a:avLst/>
          </a:prstGeom>
          <a:noFill/>
        </p:spPr>
        <p:txBody>
          <a:bodyPr wrap="square" rtlCol="1">
            <a:spAutoFit/>
          </a:bodyPr>
          <a:lstStyle/>
          <a:p>
            <a:r>
              <a:rPr lang="he-IL" sz="2000" dirty="0" smtClean="0"/>
              <a:t>כמות פליטת </a:t>
            </a:r>
            <a:r>
              <a:rPr lang="he-IL" sz="2000" dirty="0" err="1" smtClean="0"/>
              <a:t>המתאן</a:t>
            </a:r>
            <a:r>
              <a:rPr lang="he-IL" sz="2000" dirty="0" smtClean="0"/>
              <a:t> המדווחת למפל"ס עלתה ב 69% בחמש השנים האחרונות. זאת עקב העלייה בפליטות ממטמנות פסולת מעורבת (</a:t>
            </a:r>
            <a:r>
              <a:rPr lang="he-IL" sz="2000" dirty="0"/>
              <a:t>מדובר בגז המטמנה שאינו נאסף בלבד). </a:t>
            </a:r>
            <a:r>
              <a:rPr lang="he-IL" sz="2000" dirty="0" smtClean="0"/>
              <a:t>בכל שנה מוטמנת כ 5 מיליון טון פסולת מעורבת הנוספת על הפסולת שהוטמנה בעבר.</a:t>
            </a:r>
            <a:endParaRPr lang="he-IL" sz="2000" dirty="0"/>
          </a:p>
        </p:txBody>
      </p:sp>
      <p:graphicFrame>
        <p:nvGraphicFramePr>
          <p:cNvPr id="4" name="תרשים 3" descr="הגרף מציג את פליטות המתאן לאוויר בין השנים 2012 ל 2017 בחלוקה לפי סוגי פעילות:&#10;פליטות ממטמנות לפסולת מעורבת עלו מכ 30 אלף טון ב 2012 לכ 47 אלף טון ב 2017.&#10;פליטות מהפקת גז טבעי על מכ אלף טון ב 2012 לכ ארבעת אלפים טון ב 2017.&#10;כל שאר מקורות הפליטה נעים בין אלפיים לשלושת אלפים טון בשנה." title="פליטת מתאן לאוויר במפל&quot;ס"/>
          <p:cNvGraphicFramePr/>
          <p:nvPr>
            <p:extLst>
              <p:ext uri="{D42A27DB-BD31-4B8C-83A1-F6EECF244321}">
                <p14:modId xmlns:p14="http://schemas.microsoft.com/office/powerpoint/2010/main" val="1776456880"/>
              </p:ext>
            </p:extLst>
          </p:nvPr>
        </p:nvGraphicFramePr>
        <p:xfrm>
          <a:off x="35496" y="1628800"/>
          <a:ext cx="8928992" cy="38444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496" y="1413937"/>
            <a:ext cx="1763688" cy="430887"/>
          </a:xfrm>
          <a:prstGeom prst="rect">
            <a:avLst/>
          </a:prstGeom>
          <a:noFill/>
        </p:spPr>
        <p:txBody>
          <a:bodyPr wrap="square" rtlCol="1">
            <a:spAutoFit/>
          </a:bodyPr>
          <a:lstStyle/>
          <a:p>
            <a:r>
              <a:rPr lang="he-IL" sz="2200" dirty="0" smtClean="0"/>
              <a:t>אלפי טון/שנה</a:t>
            </a:r>
            <a:endParaRPr lang="he-IL" sz="22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מגמות פליטת מתאן לאוויר </a:t>
            </a:r>
            <a:r>
              <a:rPr lang="he-IL" sz="4000" b="1" dirty="0" err="1" smtClean="0">
                <a:cs typeface="+mn-cs"/>
              </a:rPr>
              <a:t>במפל"ס</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29</a:t>
            </a:fld>
            <a:endParaRPr lang="he-IL"/>
          </a:p>
        </p:txBody>
      </p:sp>
    </p:spTree>
    <p:extLst>
      <p:ext uri="{BB962C8B-B14F-4D97-AF65-F5344CB8AC3E}">
        <p14:creationId xmlns:p14="http://schemas.microsoft.com/office/powerpoint/2010/main" val="3190052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תרשים המציג מפעל הפולט לאוויר, לקרקע לנחל ולים, מעביר פסולת ומזרים שפכים.&#10;בנוסף, מפעל זה צורך אנרגיה ומים.&#10;על כל אלו יש לדווח למפל&quot;ס." title="על מה מדווחים למפל&quot;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a:cs typeface="+mn-cs"/>
              </a:rPr>
              <a:t>על </a:t>
            </a:r>
            <a:r>
              <a:rPr lang="he-IL" sz="4000" b="1" dirty="0" smtClean="0">
                <a:cs typeface="+mn-cs"/>
              </a:rPr>
              <a:t>מה מדווחים </a:t>
            </a:r>
            <a:r>
              <a:rPr lang="he-IL" sz="4000" b="1" dirty="0" err="1" smtClean="0">
                <a:cs typeface="+mn-cs"/>
              </a:rPr>
              <a:t>למפל"ס</a:t>
            </a:r>
            <a:r>
              <a:rPr lang="he-IL" sz="4000" b="1" dirty="0" smtClean="0">
                <a:cs typeface="+mn-cs"/>
              </a:rPr>
              <a:t> ?</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a:t>
            </a:fld>
            <a:endParaRPr lang="he-IL"/>
          </a:p>
        </p:txBody>
      </p:sp>
    </p:spTree>
    <p:extLst>
      <p:ext uri="{BB962C8B-B14F-4D97-AF65-F5344CB8AC3E}">
        <p14:creationId xmlns:p14="http://schemas.microsoft.com/office/powerpoint/2010/main" val="1513405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301208"/>
            <a:ext cx="9144000" cy="1323439"/>
          </a:xfrm>
          <a:prstGeom prst="rect">
            <a:avLst/>
          </a:prstGeom>
          <a:noFill/>
        </p:spPr>
        <p:txBody>
          <a:bodyPr wrap="square" rtlCol="1">
            <a:spAutoFit/>
          </a:bodyPr>
          <a:lstStyle/>
          <a:p>
            <a:pPr marL="342900" indent="-342900" algn="just">
              <a:buFont typeface="Arial" pitchFamily="34" charset="0"/>
              <a:buChar char="•"/>
            </a:pPr>
            <a:r>
              <a:rPr lang="he-IL" sz="2000" dirty="0" smtClean="0"/>
              <a:t>עיקר </a:t>
            </a:r>
            <a:r>
              <a:rPr lang="he-IL" sz="2000" dirty="0"/>
              <a:t>הפליטה </a:t>
            </a:r>
            <a:r>
              <a:rPr lang="he-IL" sz="2000" dirty="0" smtClean="0"/>
              <a:t>לים (הים התיכון</a:t>
            </a:r>
            <a:r>
              <a:rPr lang="he-IL" sz="2000" dirty="0"/>
              <a:t>, ים המלח, מפרץ חיפה דרך נחל </a:t>
            </a:r>
            <a:r>
              <a:rPr lang="he-IL" sz="2000" dirty="0" smtClean="0"/>
              <a:t>קישון) של פחמן אורגני כללי </a:t>
            </a:r>
            <a:r>
              <a:rPr lang="he-IL" sz="2000" dirty="0" err="1" smtClean="0"/>
              <a:t>היתה</a:t>
            </a:r>
            <a:r>
              <a:rPr lang="he-IL" sz="2000" dirty="0" smtClean="0"/>
              <a:t> הזרמת </a:t>
            </a:r>
            <a:r>
              <a:rPr lang="he-IL" sz="2000" dirty="0"/>
              <a:t>בוצת </a:t>
            </a:r>
            <a:r>
              <a:rPr lang="he-IL" sz="2000" dirty="0" err="1"/>
              <a:t>השפד"ן</a:t>
            </a:r>
            <a:r>
              <a:rPr lang="he-IL" sz="2000" dirty="0"/>
              <a:t> </a:t>
            </a:r>
            <a:r>
              <a:rPr lang="he-IL" sz="2000" dirty="0" smtClean="0"/>
              <a:t>- מי </a:t>
            </a:r>
            <a:r>
              <a:rPr lang="he-IL" sz="2000" dirty="0" err="1"/>
              <a:t>איזור</a:t>
            </a:r>
            <a:r>
              <a:rPr lang="he-IL" sz="2000" dirty="0"/>
              <a:t> דן אגודה שיתופית </a:t>
            </a:r>
            <a:r>
              <a:rPr lang="he-IL" sz="2000" dirty="0" smtClean="0"/>
              <a:t>חקלאית (מעל 95%). </a:t>
            </a:r>
          </a:p>
          <a:p>
            <a:pPr marL="342900" indent="-342900">
              <a:buFont typeface="Arial" pitchFamily="34" charset="0"/>
              <a:buChar char="•"/>
            </a:pPr>
            <a:r>
              <a:rPr lang="he-IL" sz="2000" dirty="0"/>
              <a:t> </a:t>
            </a:r>
            <a:r>
              <a:rPr lang="he-IL" sz="2000" dirty="0" smtClean="0"/>
              <a:t>הזרמה </a:t>
            </a:r>
            <a:r>
              <a:rPr lang="he-IL" sz="2000" dirty="0"/>
              <a:t>זו נפסקה </a:t>
            </a:r>
            <a:r>
              <a:rPr lang="he-IL" sz="2000" dirty="0" smtClean="0"/>
              <a:t>ב 6.2.17 עם </a:t>
            </a:r>
            <a:r>
              <a:rPr lang="he-IL" sz="2000" dirty="0"/>
              <a:t>העברת הבוצה לטיפול במתקן העיכול האנאירובי החדש ובמתקן </a:t>
            </a:r>
            <a:r>
              <a:rPr lang="he-IL" sz="2000" dirty="0" err="1"/>
              <a:t>אנ</a:t>
            </a:r>
            <a:r>
              <a:rPr lang="he-IL" sz="2000" dirty="0"/>
              <a:t>-וירו, לצורך פיזורה כדשן </a:t>
            </a:r>
            <a:r>
              <a:rPr lang="he-IL" sz="2000" dirty="0" smtClean="0"/>
              <a:t>חקלאי.</a:t>
            </a:r>
            <a:endParaRPr lang="en-US" sz="2000" dirty="0"/>
          </a:p>
        </p:txBody>
      </p:sp>
      <p:graphicFrame>
        <p:nvGraphicFramePr>
          <p:cNvPr id="4" name="תרשים 3" descr="הגרף מתאר את כמויות הפחמן אורגני כללי המוזרמות לים בין השנים 2012 ל 2017, לפי מקור הזרמה:&#10;הזרמה בבוצת השפדן ירדה מכ 48000 טון בשנת 2012 לכ 371 טון ב 2017.&#10;כל שאר מקורות ההזרמה נעים סביב 500 טון בשנה.&#10;" title="הזרמה לים של פחמן אורגני כללי"/>
          <p:cNvGraphicFramePr/>
          <p:nvPr>
            <p:extLst>
              <p:ext uri="{D42A27DB-BD31-4B8C-83A1-F6EECF244321}">
                <p14:modId xmlns:p14="http://schemas.microsoft.com/office/powerpoint/2010/main" val="2093924823"/>
              </p:ext>
            </p:extLst>
          </p:nvPr>
        </p:nvGraphicFramePr>
        <p:xfrm>
          <a:off x="251520" y="1905528"/>
          <a:ext cx="7488832" cy="3366604"/>
        </p:xfrm>
        <a:graphic>
          <a:graphicData uri="http://schemas.openxmlformats.org/drawingml/2006/chart">
            <c:chart xmlns:c="http://schemas.openxmlformats.org/drawingml/2006/chart" xmlns:r="http://schemas.openxmlformats.org/officeDocument/2006/relationships" r:id="rId2"/>
          </a:graphicData>
        </a:graphic>
      </p:graphicFrame>
      <p:sp>
        <p:nvSpPr>
          <p:cNvPr id="9" name="מלבן 8"/>
          <p:cNvSpPr/>
          <p:nvPr/>
        </p:nvSpPr>
        <p:spPr>
          <a:xfrm>
            <a:off x="251520" y="1483623"/>
            <a:ext cx="1152128" cy="430887"/>
          </a:xfrm>
          <a:prstGeom prst="rect">
            <a:avLst/>
          </a:prstGeom>
        </p:spPr>
        <p:txBody>
          <a:bodyPr wrap="square">
            <a:spAutoFit/>
          </a:bodyPr>
          <a:lstStyle/>
          <a:p>
            <a:pPr algn="ctr"/>
            <a:r>
              <a:rPr lang="he-IL" sz="2200" dirty="0" smtClean="0"/>
              <a:t>טון/שנה</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הזרמה לים של פחמן אורגני כללי</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30</a:t>
            </a:fld>
            <a:endParaRPr lang="he-IL"/>
          </a:p>
        </p:txBody>
      </p:sp>
    </p:spTree>
    <p:extLst>
      <p:ext uri="{BB962C8B-B14F-4D97-AF65-F5344CB8AC3E}">
        <p14:creationId xmlns:p14="http://schemas.microsoft.com/office/powerpoint/2010/main" val="92459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093296"/>
            <a:ext cx="9144000" cy="400110"/>
          </a:xfrm>
          <a:prstGeom prst="rect">
            <a:avLst/>
          </a:prstGeom>
          <a:noFill/>
        </p:spPr>
        <p:txBody>
          <a:bodyPr wrap="square" rtlCol="1">
            <a:spAutoFit/>
          </a:bodyPr>
          <a:lstStyle/>
          <a:p>
            <a:pPr lvl="0" algn="just" fontAlgn="base">
              <a:spcBef>
                <a:spcPct val="0"/>
              </a:spcBef>
              <a:spcAft>
                <a:spcPct val="0"/>
              </a:spcAft>
            </a:pPr>
            <a:r>
              <a:rPr lang="he-IL" altLang="he-IL" sz="2000" dirty="0" smtClean="0">
                <a:latin typeface="Arial" pitchFamily="34" charset="0"/>
                <a:ea typeface="Times New Roman" pitchFamily="18" charset="0"/>
              </a:rPr>
              <a:t>ביאורים בשקופית הבאה</a:t>
            </a:r>
          </a:p>
        </p:txBody>
      </p:sp>
      <p:graphicFrame>
        <p:nvGraphicFramePr>
          <p:cNvPr id="6" name="תרשים 5" descr="הגרף מציג את ההזרמות לנחלים בין 2013 ל 2017 בחלוקה לפי הנחלים ביחידות של אלפי טון שנה.&#10;כמות ההזרמה לקישון ירדה מ 76 בשנת 2013 ל 8 בשנת 2017. &#10;כמות ההזרמה לנחל שורק ירדה מ 21 בשנת 2013 ל 18 בשנת 2017. &#10;כמות ההזרמה לנחל חרוד ירדה מ 27 בשנת 2013 ל 24 בשנת 2017. &#10;כמות ההזרמה לירקון היתה 4 גם ב 2013 וגם ב 2017.&#10;כמות ההזרמה לכל שאר הנחלים ירדה מ 9 בשנת 2013 ל 8 בשנת 2017." title="הזרמות לנחלים במפל&quot;ס"/>
          <p:cNvGraphicFramePr/>
          <p:nvPr>
            <p:extLst>
              <p:ext uri="{D42A27DB-BD31-4B8C-83A1-F6EECF244321}">
                <p14:modId xmlns:p14="http://schemas.microsoft.com/office/powerpoint/2010/main" val="2270381389"/>
              </p:ext>
            </p:extLst>
          </p:nvPr>
        </p:nvGraphicFramePr>
        <p:xfrm>
          <a:off x="107504" y="1950184"/>
          <a:ext cx="8928992" cy="384447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לבן 8"/>
          <p:cNvSpPr/>
          <p:nvPr/>
        </p:nvSpPr>
        <p:spPr>
          <a:xfrm>
            <a:off x="323528" y="1519297"/>
            <a:ext cx="1872208" cy="430887"/>
          </a:xfrm>
          <a:prstGeom prst="rect">
            <a:avLst/>
          </a:prstGeom>
        </p:spPr>
        <p:txBody>
          <a:bodyPr wrap="square">
            <a:spAutoFit/>
          </a:bodyPr>
          <a:lstStyle/>
          <a:p>
            <a:pPr algn="ctr"/>
            <a:r>
              <a:rPr lang="he-IL" sz="2200" dirty="0" smtClean="0"/>
              <a:t>אלפי טון/שנה</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הזרמות לנחלים </a:t>
            </a:r>
            <a:r>
              <a:rPr lang="he-IL" sz="4000" b="1" dirty="0" err="1" smtClean="0">
                <a:cs typeface="+mn-cs"/>
              </a:rPr>
              <a:t>במפל"ס</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31</a:t>
            </a:fld>
            <a:endParaRPr lang="he-IL"/>
          </a:p>
        </p:txBody>
      </p:sp>
    </p:spTree>
    <p:extLst>
      <p:ext uri="{BB962C8B-B14F-4D97-AF65-F5344CB8AC3E}">
        <p14:creationId xmlns:p14="http://schemas.microsoft.com/office/powerpoint/2010/main" val="1477911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3568" y="2276872"/>
            <a:ext cx="7848872" cy="3416320"/>
          </a:xfrm>
          <a:prstGeom prst="rect">
            <a:avLst/>
          </a:prstGeom>
          <a:noFill/>
        </p:spPr>
        <p:txBody>
          <a:bodyPr wrap="square" rtlCol="1">
            <a:spAutoFit/>
          </a:bodyPr>
          <a:lstStyle/>
          <a:p>
            <a:pPr marL="342900" lvl="0" indent="-342900" algn="just" fontAlgn="base">
              <a:spcBef>
                <a:spcPct val="0"/>
              </a:spcBef>
              <a:spcAft>
                <a:spcPct val="0"/>
              </a:spcAft>
              <a:buFont typeface="Arial" pitchFamily="34" charset="0"/>
              <a:buChar char="•"/>
            </a:pPr>
            <a:r>
              <a:rPr lang="he-IL" altLang="he-IL" sz="2400" dirty="0" smtClean="0">
                <a:latin typeface="Arial" pitchFamily="34" charset="0"/>
                <a:ea typeface="Times New Roman" pitchFamily="18" charset="0"/>
              </a:rPr>
              <a:t>43 מפעלים מדווחים על הזרמות קולחים לנחלים </a:t>
            </a:r>
            <a:r>
              <a:rPr lang="he-IL" altLang="he-IL" sz="2400" dirty="0" err="1" smtClean="0">
                <a:latin typeface="Arial" pitchFamily="34" charset="0"/>
                <a:ea typeface="Times New Roman" pitchFamily="18" charset="0"/>
              </a:rPr>
              <a:t>במפל"ס</a:t>
            </a:r>
            <a:r>
              <a:rPr lang="he-IL" altLang="he-IL" sz="2400" dirty="0" smtClean="0">
                <a:latin typeface="Arial" pitchFamily="34" charset="0"/>
                <a:ea typeface="Times New Roman" pitchFamily="18" charset="0"/>
              </a:rPr>
              <a:t> (20 מתוכם </a:t>
            </a:r>
            <a:r>
              <a:rPr lang="he-IL" altLang="he-IL" sz="2400" dirty="0" err="1" smtClean="0">
                <a:latin typeface="Arial" pitchFamily="34" charset="0"/>
                <a:ea typeface="Times New Roman" pitchFamily="18" charset="0"/>
              </a:rPr>
              <a:t>מט"שים</a:t>
            </a:r>
            <a:r>
              <a:rPr lang="he-IL" altLang="he-IL" sz="2400" dirty="0" smtClean="0">
                <a:latin typeface="Arial" pitchFamily="34" charset="0"/>
                <a:ea typeface="Times New Roman" pitchFamily="18" charset="0"/>
              </a:rPr>
              <a:t> ו- 6 מדגים).</a:t>
            </a:r>
          </a:p>
          <a:p>
            <a:pPr marL="342900" lvl="0" indent="-342900" algn="just" fontAlgn="base">
              <a:spcBef>
                <a:spcPct val="0"/>
              </a:spcBef>
              <a:spcAft>
                <a:spcPct val="0"/>
              </a:spcAft>
              <a:buFont typeface="Arial" pitchFamily="34" charset="0"/>
              <a:buChar char="•"/>
            </a:pPr>
            <a:r>
              <a:rPr lang="he-IL" altLang="he-IL" sz="2400" dirty="0" smtClean="0">
                <a:latin typeface="Arial" pitchFamily="34" charset="0"/>
                <a:ea typeface="Times New Roman" pitchFamily="18" charset="0"/>
              </a:rPr>
              <a:t>יש לציין </a:t>
            </a:r>
            <a:r>
              <a:rPr lang="he-IL" altLang="he-IL" sz="2400" dirty="0">
                <a:latin typeface="Arial" pitchFamily="34" charset="0"/>
                <a:ea typeface="Times New Roman" pitchFamily="18" charset="0"/>
              </a:rPr>
              <a:t>כי הזרמות הקולחים לנחל </a:t>
            </a:r>
            <a:r>
              <a:rPr lang="he-IL" altLang="he-IL" sz="2400" dirty="0" smtClean="0">
                <a:latin typeface="Arial" pitchFamily="34" charset="0"/>
                <a:ea typeface="Times New Roman" pitchFamily="18" charset="0"/>
              </a:rPr>
              <a:t>הקישון (7 מפעלים) מוסדרות על ידי התרי הזרמה לים ושאר </a:t>
            </a:r>
            <a:r>
              <a:rPr lang="he-IL" altLang="he-IL" sz="2400" dirty="0" err="1" smtClean="0">
                <a:latin typeface="Arial" pitchFamily="34" charset="0"/>
                <a:ea typeface="Times New Roman" pitchFamily="18" charset="0"/>
              </a:rPr>
              <a:t>ההזרמות</a:t>
            </a:r>
            <a:r>
              <a:rPr lang="he-IL" altLang="he-IL" sz="2400" dirty="0" smtClean="0">
                <a:latin typeface="Arial" pitchFamily="34" charset="0"/>
                <a:ea typeface="Times New Roman" pitchFamily="18" charset="0"/>
              </a:rPr>
              <a:t> לנחלים מוסדרות על ידי צווי </a:t>
            </a:r>
            <a:r>
              <a:rPr lang="he-IL" altLang="he-IL" sz="2400" dirty="0">
                <a:latin typeface="Arial" pitchFamily="34" charset="0"/>
                <a:ea typeface="Times New Roman" pitchFamily="18" charset="0"/>
              </a:rPr>
              <a:t>הרשאה </a:t>
            </a:r>
            <a:r>
              <a:rPr lang="he-IL" altLang="he-IL" sz="2400" dirty="0" smtClean="0">
                <a:latin typeface="Arial" pitchFamily="34" charset="0"/>
                <a:ea typeface="Times New Roman" pitchFamily="18" charset="0"/>
              </a:rPr>
              <a:t>מאת הוועדה המייעצת למנהל רשות המים למתן צווי הרשאה להזרמה לנחלים.</a:t>
            </a:r>
          </a:p>
          <a:p>
            <a:pPr marL="342900" lvl="0" indent="-342900" algn="just" fontAlgn="base">
              <a:spcBef>
                <a:spcPct val="0"/>
              </a:spcBef>
              <a:spcAft>
                <a:spcPct val="0"/>
              </a:spcAft>
              <a:buFont typeface="Arial" pitchFamily="34" charset="0"/>
              <a:buChar char="•"/>
            </a:pPr>
            <a:r>
              <a:rPr lang="he-IL" sz="2400" dirty="0"/>
              <a:t>ההפחתה הניכרת בהזרמה לנחלים בשנת 2017 (46%-), נגרמה בשל סגירת מפעל חיפה כימיקלים והפסקת הזרמת </a:t>
            </a:r>
            <a:r>
              <a:rPr lang="he-IL" sz="2400" dirty="0" err="1"/>
              <a:t>קולחיו</a:t>
            </a:r>
            <a:r>
              <a:rPr lang="he-IL" sz="2400" dirty="0"/>
              <a:t> לנחל הקישון.</a:t>
            </a:r>
            <a:endParaRPr lang="he-IL" altLang="he-IL" sz="2400" dirty="0" smtClean="0">
              <a:latin typeface="Arial" pitchFamily="34" charset="0"/>
              <a:ea typeface="Times New Roman" pitchFamily="18" charset="0"/>
            </a:endParaRP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הזרמות לנחלים </a:t>
            </a:r>
            <a:r>
              <a:rPr lang="he-IL" sz="4000" b="1" dirty="0" err="1" smtClean="0">
                <a:cs typeface="+mn-cs"/>
              </a:rPr>
              <a:t>במפל"ס</a:t>
            </a:r>
            <a:r>
              <a:rPr lang="he-IL" sz="4000" b="1" dirty="0" smtClean="0">
                <a:cs typeface="+mn-cs"/>
              </a:rPr>
              <a:t> - ביאורים</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32</a:t>
            </a:fld>
            <a:endParaRPr lang="he-IL"/>
          </a:p>
        </p:txBody>
      </p:sp>
    </p:spTree>
    <p:extLst>
      <p:ext uri="{BB962C8B-B14F-4D97-AF65-F5344CB8AC3E}">
        <p14:creationId xmlns:p14="http://schemas.microsoft.com/office/powerpoint/2010/main" val="424425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13266"/>
            <a:ext cx="9144000" cy="400110"/>
          </a:xfrm>
          <a:prstGeom prst="rect">
            <a:avLst/>
          </a:prstGeom>
          <a:noFill/>
        </p:spPr>
        <p:txBody>
          <a:bodyPr wrap="square" rtlCol="1">
            <a:spAutoFit/>
          </a:bodyPr>
          <a:lstStyle/>
          <a:p>
            <a:pPr lvl="0" algn="just" fontAlgn="base">
              <a:spcBef>
                <a:spcPct val="0"/>
              </a:spcBef>
              <a:spcAft>
                <a:spcPct val="0"/>
              </a:spcAft>
            </a:pPr>
            <a:r>
              <a:rPr lang="he-IL" altLang="he-IL" sz="2000" dirty="0" smtClean="0">
                <a:latin typeface="Arial" pitchFamily="34" charset="0"/>
                <a:ea typeface="Times New Roman" pitchFamily="18" charset="0"/>
              </a:rPr>
              <a:t>ביאורים בשקופית הבאה</a:t>
            </a:r>
          </a:p>
        </p:txBody>
      </p:sp>
      <p:graphicFrame>
        <p:nvGraphicFramePr>
          <p:cNvPr id="6" name="תרשים 5" descr="הגרף מציג את הפליטות והזרמות עקב תקלה שדווחו למפל&quot;ס בין השנים 2012 ל 2017:&#10;פליטות לנחל: ב 2012 482 טון. ב 2013 1364 טון. ב 2014 789 טון. ב 2015 564 טון. ב 2016 - 912 טון. ב 2017 - 249 טון.&#10;פליטות לאוויר - ב 2012 41 טון. ב 2013 398 טון. ב 2014 254 טון. ב 2015 728 טון. ב 2016 5473 טון. ב 2017 1043 טון.&#10;פליטות לשאר מרכיבי הסביבה (שפכים קרקע וים): ב 2012 185 טון. ב 2013 264 טון. ב 2014 175 טון. ב 2015 97 טון. ב 2016  34 טון. ב 2017 2909 טון." title="פליטות והזרמות בתקלה"/>
          <p:cNvGraphicFramePr/>
          <p:nvPr>
            <p:extLst>
              <p:ext uri="{D42A27DB-BD31-4B8C-83A1-F6EECF244321}">
                <p14:modId xmlns:p14="http://schemas.microsoft.com/office/powerpoint/2010/main" val="2855919651"/>
              </p:ext>
            </p:extLst>
          </p:nvPr>
        </p:nvGraphicFramePr>
        <p:xfrm>
          <a:off x="179512" y="2458079"/>
          <a:ext cx="885698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5496" y="2204864"/>
            <a:ext cx="1008112" cy="400110"/>
          </a:xfrm>
          <a:prstGeom prst="rect">
            <a:avLst/>
          </a:prstGeom>
          <a:noFill/>
        </p:spPr>
        <p:txBody>
          <a:bodyPr wrap="square" rtlCol="1">
            <a:spAutoFit/>
          </a:bodyPr>
          <a:lstStyle/>
          <a:p>
            <a:r>
              <a:rPr lang="he-IL" sz="2000" dirty="0" smtClean="0"/>
              <a:t>טון/שנה</a:t>
            </a:r>
            <a:endParaRPr lang="he-IL" sz="2000" dirty="0"/>
          </a:p>
        </p:txBody>
      </p:sp>
      <p:sp>
        <p:nvSpPr>
          <p:cNvPr id="4" name="TextBox 3"/>
          <p:cNvSpPr txBox="1"/>
          <p:nvPr/>
        </p:nvSpPr>
        <p:spPr>
          <a:xfrm>
            <a:off x="323528" y="1556792"/>
            <a:ext cx="8352928" cy="400110"/>
          </a:xfrm>
          <a:prstGeom prst="rect">
            <a:avLst/>
          </a:prstGeom>
          <a:noFill/>
        </p:spPr>
        <p:txBody>
          <a:bodyPr wrap="square" rtlCol="1">
            <a:spAutoFit/>
          </a:bodyPr>
          <a:lstStyle/>
          <a:p>
            <a:r>
              <a:rPr lang="he-IL" sz="2000" dirty="0" smtClean="0"/>
              <a:t>על פי חוק </a:t>
            </a:r>
            <a:r>
              <a:rPr lang="he-IL" sz="2000" dirty="0" err="1" smtClean="0"/>
              <a:t>המפל"ס</a:t>
            </a:r>
            <a:r>
              <a:rPr lang="he-IL" sz="2000" dirty="0" smtClean="0"/>
              <a:t> חלה חובת דיווח על פליטה או הזרמה של מזהמים בתקלה.</a:t>
            </a:r>
            <a:endParaRPr lang="he-IL" sz="20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פליטות והזרמות בתקלה</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33</a:t>
            </a:fld>
            <a:endParaRPr lang="he-IL"/>
          </a:p>
        </p:txBody>
      </p:sp>
    </p:spTree>
    <p:extLst>
      <p:ext uri="{BB962C8B-B14F-4D97-AF65-F5344CB8AC3E}">
        <p14:creationId xmlns:p14="http://schemas.microsoft.com/office/powerpoint/2010/main" val="3038236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12776"/>
            <a:ext cx="8892480" cy="5447645"/>
          </a:xfrm>
          <a:prstGeom prst="rect">
            <a:avLst/>
          </a:prstGeom>
          <a:noFill/>
        </p:spPr>
        <p:txBody>
          <a:bodyPr wrap="square" rtlCol="1">
            <a:spAutoFit/>
          </a:bodyPr>
          <a:lstStyle/>
          <a:p>
            <a:pPr>
              <a:spcAft>
                <a:spcPts val="1200"/>
              </a:spcAft>
            </a:pPr>
            <a:r>
              <a:rPr lang="he-IL" sz="2000" dirty="0" smtClean="0"/>
              <a:t>78 מפעלים דיווחו על פליטה בתקלה בשנת 2017 (עלייה של 20% בהשוואה ל 2016). </a:t>
            </a:r>
          </a:p>
          <a:p>
            <a:pPr>
              <a:spcAft>
                <a:spcPts val="1200"/>
              </a:spcAft>
            </a:pPr>
            <a:r>
              <a:rPr lang="he-IL" sz="2000" dirty="0" smtClean="0"/>
              <a:t>הפליטות בתקלה בכמויות הגדולות התרחשו במפעלים :</a:t>
            </a:r>
          </a:p>
          <a:p>
            <a:r>
              <a:rPr lang="he-IL" sz="2000" b="1" dirty="0" smtClean="0"/>
              <a:t>פליטות לקרקע:</a:t>
            </a:r>
          </a:p>
          <a:p>
            <a:pPr marL="342900" indent="-342900">
              <a:spcAft>
                <a:spcPts val="600"/>
              </a:spcAft>
              <a:buFont typeface="Arial" pitchFamily="34" charset="0"/>
              <a:buChar char="•"/>
            </a:pPr>
            <a:r>
              <a:rPr lang="he-IL" sz="2000" dirty="0" smtClean="0"/>
              <a:t>רותם </a:t>
            </a:r>
            <a:r>
              <a:rPr lang="he-IL" sz="2000" dirty="0" err="1"/>
              <a:t>אמפרט</a:t>
            </a:r>
            <a:r>
              <a:rPr lang="he-IL" sz="2000" dirty="0"/>
              <a:t> נגב – </a:t>
            </a:r>
            <a:r>
              <a:rPr lang="he-IL" sz="2000" dirty="0" smtClean="0"/>
              <a:t>כ 2,713 טון, אירוע פריצת בריכת מי גבס חומציים.</a:t>
            </a:r>
          </a:p>
          <a:p>
            <a:r>
              <a:rPr lang="he-IL" sz="2000" b="1" dirty="0" smtClean="0"/>
              <a:t>פליטות לאוויר: </a:t>
            </a:r>
          </a:p>
          <a:p>
            <a:pPr marL="342900" indent="-342900">
              <a:buFont typeface="Arial" pitchFamily="34" charset="0"/>
              <a:buChar char="•"/>
            </a:pPr>
            <a:r>
              <a:rPr lang="he-IL" sz="2000" dirty="0"/>
              <a:t>תחנת כוח רוטנברג - כ 446 טון (בעיקר </a:t>
            </a:r>
            <a:r>
              <a:rPr lang="en-US" sz="2000" dirty="0" err="1"/>
              <a:t>SOx</a:t>
            </a:r>
            <a:r>
              <a:rPr lang="he-IL" sz="2000" dirty="0"/>
              <a:t>)– אירוע שריפה במתקן אבן הגיר</a:t>
            </a:r>
          </a:p>
          <a:p>
            <a:pPr marL="342900" indent="-342900">
              <a:buFont typeface="Arial" pitchFamily="34" charset="0"/>
              <a:buChar char="•"/>
            </a:pPr>
            <a:r>
              <a:rPr lang="he-IL" sz="2000" dirty="0" err="1" smtClean="0"/>
              <a:t>בז"ן</a:t>
            </a:r>
            <a:r>
              <a:rPr lang="he-IL" sz="2000" dirty="0" smtClean="0"/>
              <a:t> - כ 251 טון, בעיקר תחמוצות חנקן עקב משבר </a:t>
            </a:r>
            <a:r>
              <a:rPr lang="he-IL" sz="2000" dirty="0" err="1" smtClean="0"/>
              <a:t>האמוניה</a:t>
            </a:r>
            <a:endParaRPr lang="he-IL" sz="2000" dirty="0" smtClean="0"/>
          </a:p>
          <a:p>
            <a:pPr marL="342900" indent="-342900">
              <a:spcAft>
                <a:spcPts val="600"/>
              </a:spcAft>
              <a:buFont typeface="Arial" pitchFamily="34" charset="0"/>
              <a:buChar char="•"/>
            </a:pPr>
            <a:r>
              <a:rPr lang="he-IL" sz="2000" dirty="0" smtClean="0"/>
              <a:t>נשר רמלה - כ 180 </a:t>
            </a:r>
            <a:r>
              <a:rPr lang="he-IL" sz="2000" dirty="0"/>
              <a:t>טון (בעיקר </a:t>
            </a:r>
            <a:r>
              <a:rPr lang="en-US" sz="2000" dirty="0" err="1" smtClean="0"/>
              <a:t>NOx</a:t>
            </a:r>
            <a:r>
              <a:rPr lang="he-IL" sz="2000" dirty="0" smtClean="0"/>
              <a:t> ו- </a:t>
            </a:r>
            <a:r>
              <a:rPr lang="en-US" sz="2000" dirty="0" smtClean="0"/>
              <a:t>CO</a:t>
            </a:r>
            <a:r>
              <a:rPr lang="he-IL" sz="2000" dirty="0" smtClean="0"/>
              <a:t>) – </a:t>
            </a:r>
            <a:r>
              <a:rPr lang="he-IL" sz="2000" dirty="0"/>
              <a:t>פליטות בעת מצבי עבודה בלתי שגרתיים, כגון בעת הפעלת </a:t>
            </a:r>
            <a:r>
              <a:rPr lang="he-IL" sz="2000" dirty="0" smtClean="0"/>
              <a:t>מתקנים.</a:t>
            </a:r>
          </a:p>
          <a:p>
            <a:r>
              <a:rPr lang="he-IL" sz="2000" b="1" dirty="0" smtClean="0"/>
              <a:t>פליטות לנחלים:</a:t>
            </a:r>
          </a:p>
          <a:p>
            <a:pPr marL="342900" indent="-342900">
              <a:buFont typeface="Arial" pitchFamily="34" charset="0"/>
              <a:buChar char="•"/>
            </a:pPr>
            <a:r>
              <a:rPr lang="he-IL" sz="2000" dirty="0" err="1"/>
              <a:t>מט"ש</a:t>
            </a:r>
            <a:r>
              <a:rPr lang="he-IL" sz="2000" dirty="0"/>
              <a:t> חיפה - כ 78 </a:t>
            </a:r>
            <a:r>
              <a:rPr lang="he-IL" sz="2000" dirty="0" smtClean="0"/>
              <a:t>טון</a:t>
            </a:r>
          </a:p>
          <a:p>
            <a:pPr marL="342900" indent="-342900">
              <a:buFont typeface="Arial" pitchFamily="34" charset="0"/>
              <a:buChar char="•"/>
            </a:pPr>
            <a:r>
              <a:rPr lang="he-IL" sz="2000" dirty="0" err="1" smtClean="0"/>
              <a:t>מט"ש</a:t>
            </a:r>
            <a:r>
              <a:rPr lang="he-IL" sz="2000" dirty="0" smtClean="0"/>
              <a:t> כרמיאל – כ 58 טון</a:t>
            </a:r>
          </a:p>
          <a:p>
            <a:pPr marL="342900" indent="-342900">
              <a:buFont typeface="Arial" pitchFamily="34" charset="0"/>
              <a:buChar char="•"/>
            </a:pPr>
            <a:r>
              <a:rPr lang="he-IL" sz="2000" dirty="0" err="1" smtClean="0"/>
              <a:t>מט"ש</a:t>
            </a:r>
            <a:r>
              <a:rPr lang="he-IL" sz="2000" dirty="0" smtClean="0"/>
              <a:t> שורק – כ 54 טון</a:t>
            </a:r>
            <a:endParaRPr lang="he-IL" sz="2000" dirty="0"/>
          </a:p>
          <a:p>
            <a:pPr marL="342900" indent="-342900">
              <a:buFont typeface="Arial" pitchFamily="34" charset="0"/>
              <a:buChar char="•"/>
            </a:pPr>
            <a:r>
              <a:rPr lang="he-IL" sz="2000" dirty="0" err="1" smtClean="0"/>
              <a:t>מט"ש</a:t>
            </a:r>
            <a:r>
              <a:rPr lang="he-IL" sz="2000" dirty="0" smtClean="0"/>
              <a:t> שמשון – כ 49 טון</a:t>
            </a:r>
            <a:endParaRPr lang="he-IL" sz="2000" dirty="0"/>
          </a:p>
          <a:p>
            <a:r>
              <a:rPr lang="he-IL" sz="2000" b="1" dirty="0" smtClean="0"/>
              <a:t>הזרמות לשפכים</a:t>
            </a:r>
          </a:p>
          <a:p>
            <a:pPr marL="342900" indent="-342900">
              <a:buFont typeface="Arial" pitchFamily="34" charset="0"/>
              <a:buChar char="•"/>
            </a:pPr>
            <a:r>
              <a:rPr lang="he-IL" sz="2000" dirty="0" smtClean="0"/>
              <a:t>משחטת </a:t>
            </a:r>
            <a:r>
              <a:rPr lang="he-IL" sz="2000" dirty="0" err="1" smtClean="0"/>
              <a:t>מילועוף</a:t>
            </a:r>
            <a:r>
              <a:rPr lang="he-IL" sz="2000" dirty="0" smtClean="0"/>
              <a:t> – כ 187 טון</a:t>
            </a:r>
            <a:endParaRPr lang="he-IL" sz="20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פליטות והזרמות בתקלה - ביאורים</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34</a:t>
            </a:fld>
            <a:endParaRPr lang="he-IL"/>
          </a:p>
        </p:txBody>
      </p:sp>
    </p:spTree>
    <p:extLst>
      <p:ext uri="{BB962C8B-B14F-4D97-AF65-F5344CB8AC3E}">
        <p14:creationId xmlns:p14="http://schemas.microsoft.com/office/powerpoint/2010/main" val="1200714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24128" y="6444044"/>
            <a:ext cx="3168352" cy="369332"/>
          </a:xfrm>
          <a:prstGeom prst="rect">
            <a:avLst/>
          </a:prstGeom>
          <a:noFill/>
        </p:spPr>
        <p:txBody>
          <a:bodyPr wrap="square" rtlCol="1">
            <a:spAutoFit/>
          </a:bodyPr>
          <a:lstStyle/>
          <a:p>
            <a:r>
              <a:rPr lang="he-IL" dirty="0" smtClean="0"/>
              <a:t>ביאורים בשקופית הבאה</a:t>
            </a:r>
            <a:endParaRPr lang="he-IL" dirty="0"/>
          </a:p>
        </p:txBody>
      </p:sp>
      <p:graphicFrame>
        <p:nvGraphicFramePr>
          <p:cNvPr id="9" name="תרשים 8" descr="כמות פסולת מסוכנת המועברת למיחזור בשנת 2012 - 106 אלף טון. בשנת 2013 - 82 אלף טון. בשנת 2014 - 108 אלף טון. בשנת 2015 - 112 אלף טון. בשנת 2016 - 95 אלף טון. בשנת 2017 106 אלף טון.&#10;כמות פסולת מסוכנת המועברת לסילוק (כגון הטמנה) בשנת 2012 - 193 אלף טון. בשנת 2013 - 235 אלף טון. בשנת 2014 - 217 אלף טון. בשנת 2015 - 199 אלף טון. בשנת 2016 - 203 אלף טון. בשנת 2017 - 216 אלף טון.&#10;" title="העברת פסולת מסוכנת - נתוני מיחזור וסילוק לפי שנים"/>
          <p:cNvGraphicFramePr/>
          <p:nvPr>
            <p:extLst>
              <p:ext uri="{D42A27DB-BD31-4B8C-83A1-F6EECF244321}">
                <p14:modId xmlns:p14="http://schemas.microsoft.com/office/powerpoint/2010/main" val="2275269197"/>
              </p:ext>
            </p:extLst>
          </p:nvPr>
        </p:nvGraphicFramePr>
        <p:xfrm>
          <a:off x="251520" y="2276872"/>
          <a:ext cx="878497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08" y="3933056"/>
            <a:ext cx="1116124" cy="769441"/>
          </a:xfrm>
          <a:prstGeom prst="rect">
            <a:avLst/>
          </a:prstGeom>
          <a:noFill/>
        </p:spPr>
        <p:txBody>
          <a:bodyPr wrap="square" rtlCol="1">
            <a:spAutoFit/>
          </a:bodyPr>
          <a:lstStyle/>
          <a:p>
            <a:r>
              <a:rPr lang="he-IL" sz="2200" dirty="0"/>
              <a:t>אלפי טון בשנה</a:t>
            </a:r>
          </a:p>
        </p:txBody>
      </p:sp>
      <p:sp>
        <p:nvSpPr>
          <p:cNvPr id="12" name="אליפסה 11"/>
          <p:cNvSpPr/>
          <p:nvPr/>
        </p:nvSpPr>
        <p:spPr>
          <a:xfrm>
            <a:off x="5868144" y="1988840"/>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33%</a:t>
            </a:r>
            <a:endParaRPr lang="he-IL" dirty="0">
              <a:solidFill>
                <a:schemeClr val="tx1"/>
              </a:solidFill>
            </a:endParaRPr>
          </a:p>
        </p:txBody>
      </p:sp>
      <p:sp>
        <p:nvSpPr>
          <p:cNvPr id="3" name="אליפסה 2"/>
          <p:cNvSpPr/>
          <p:nvPr/>
        </p:nvSpPr>
        <p:spPr>
          <a:xfrm>
            <a:off x="4932040" y="1988840"/>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32%</a:t>
            </a:r>
            <a:endParaRPr lang="he-IL" dirty="0">
              <a:solidFill>
                <a:schemeClr val="tx1"/>
              </a:solidFill>
            </a:endParaRPr>
          </a:p>
        </p:txBody>
      </p:sp>
      <p:sp>
        <p:nvSpPr>
          <p:cNvPr id="13" name="אליפסה 12"/>
          <p:cNvSpPr/>
          <p:nvPr/>
        </p:nvSpPr>
        <p:spPr>
          <a:xfrm>
            <a:off x="3995936" y="1988840"/>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36%</a:t>
            </a:r>
            <a:endParaRPr lang="he-IL" dirty="0">
              <a:solidFill>
                <a:schemeClr val="tx1"/>
              </a:solidFill>
            </a:endParaRPr>
          </a:p>
        </p:txBody>
      </p:sp>
      <p:sp>
        <p:nvSpPr>
          <p:cNvPr id="15" name="אליפסה 14"/>
          <p:cNvSpPr/>
          <p:nvPr/>
        </p:nvSpPr>
        <p:spPr>
          <a:xfrm>
            <a:off x="3059832" y="1988840"/>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33%</a:t>
            </a:r>
            <a:endParaRPr lang="he-IL" dirty="0">
              <a:solidFill>
                <a:schemeClr val="tx1"/>
              </a:solidFill>
            </a:endParaRPr>
          </a:p>
        </p:txBody>
      </p:sp>
      <p:sp>
        <p:nvSpPr>
          <p:cNvPr id="16" name="אליפסה 15"/>
          <p:cNvSpPr/>
          <p:nvPr/>
        </p:nvSpPr>
        <p:spPr>
          <a:xfrm>
            <a:off x="2123728" y="1988840"/>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26%</a:t>
            </a:r>
            <a:endParaRPr lang="he-IL" dirty="0">
              <a:solidFill>
                <a:schemeClr val="tx1"/>
              </a:solidFill>
            </a:endParaRPr>
          </a:p>
        </p:txBody>
      </p:sp>
      <p:sp>
        <p:nvSpPr>
          <p:cNvPr id="17" name="אליפסה 16"/>
          <p:cNvSpPr/>
          <p:nvPr/>
        </p:nvSpPr>
        <p:spPr>
          <a:xfrm>
            <a:off x="1178707" y="1988840"/>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35%</a:t>
            </a:r>
            <a:endParaRPr lang="he-IL" dirty="0">
              <a:solidFill>
                <a:schemeClr val="tx1"/>
              </a:solidFill>
            </a:endParaRPr>
          </a:p>
        </p:txBody>
      </p:sp>
      <p:sp>
        <p:nvSpPr>
          <p:cNvPr id="18" name="TextBox 17"/>
          <p:cNvSpPr txBox="1"/>
          <p:nvPr/>
        </p:nvSpPr>
        <p:spPr>
          <a:xfrm>
            <a:off x="107504" y="1772816"/>
            <a:ext cx="900100" cy="769441"/>
          </a:xfrm>
          <a:prstGeom prst="rect">
            <a:avLst/>
          </a:prstGeom>
          <a:noFill/>
        </p:spPr>
        <p:txBody>
          <a:bodyPr wrap="square" rtlCol="1">
            <a:spAutoFit/>
          </a:bodyPr>
          <a:lstStyle/>
          <a:p>
            <a:r>
              <a:rPr lang="he-IL" sz="2200" dirty="0" smtClean="0"/>
              <a:t>אחוז מחזור</a:t>
            </a:r>
            <a:endParaRPr lang="he-IL" sz="2200" dirty="0"/>
          </a:p>
        </p:txBody>
      </p:sp>
      <p:sp>
        <p:nvSpPr>
          <p:cNvPr id="2" name="כותרת 1"/>
          <p:cNvSpPr>
            <a:spLocks noGrp="1"/>
          </p:cNvSpPr>
          <p:nvPr>
            <p:ph type="title"/>
          </p:nvPr>
        </p:nvSpPr>
        <p:spPr>
          <a:xfrm>
            <a:off x="0" y="0"/>
            <a:ext cx="9144000" cy="1417638"/>
          </a:xfrm>
          <a:solidFill>
            <a:schemeClr val="bg2">
              <a:lumMod val="90000"/>
            </a:schemeClr>
          </a:solidFill>
        </p:spPr>
        <p:txBody>
          <a:bodyPr>
            <a:normAutofit/>
          </a:bodyPr>
          <a:lstStyle/>
          <a:p>
            <a:r>
              <a:rPr lang="he-IL" sz="4000" b="1" dirty="0" smtClean="0">
                <a:cs typeface="+mn-cs"/>
              </a:rPr>
              <a:t>העברת פסולת מסוכנת </a:t>
            </a:r>
            <a:r>
              <a:rPr lang="he-IL" sz="4000" b="1" dirty="0" err="1" smtClean="0">
                <a:cs typeface="+mn-cs"/>
              </a:rPr>
              <a:t>במפל"ס</a:t>
            </a:r>
            <a:endParaRPr lang="he-IL" sz="4000" b="1"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35</a:t>
            </a:fld>
            <a:endParaRPr lang="he-IL"/>
          </a:p>
        </p:txBody>
      </p:sp>
    </p:spTree>
    <p:extLst>
      <p:ext uri="{BB962C8B-B14F-4D97-AF65-F5344CB8AC3E}">
        <p14:creationId xmlns:p14="http://schemas.microsoft.com/office/powerpoint/2010/main" val="1897987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7544" y="1556792"/>
            <a:ext cx="8280920" cy="5170646"/>
          </a:xfrm>
          <a:prstGeom prst="rect">
            <a:avLst/>
          </a:prstGeom>
          <a:noFill/>
        </p:spPr>
        <p:txBody>
          <a:bodyPr wrap="square" rtlCol="1">
            <a:spAutoFit/>
          </a:bodyPr>
          <a:lstStyle/>
          <a:p>
            <a:pPr marL="342900" indent="-342900" algn="just">
              <a:buFont typeface="Arial" pitchFamily="34" charset="0"/>
              <a:buChar char="•"/>
            </a:pPr>
            <a:r>
              <a:rPr lang="he-IL" sz="2200" dirty="0">
                <a:solidFill>
                  <a:prstClr val="black"/>
                </a:solidFill>
              </a:rPr>
              <a:t>כמות הפסולת המסוכנת המדווחת למפל"ס </a:t>
            </a:r>
            <a:r>
              <a:rPr lang="he-IL" sz="2200" dirty="0" smtClean="0">
                <a:solidFill>
                  <a:prstClr val="black"/>
                </a:solidFill>
              </a:rPr>
              <a:t>בשש </a:t>
            </a:r>
            <a:r>
              <a:rPr lang="he-IL" sz="2200" dirty="0">
                <a:solidFill>
                  <a:prstClr val="black"/>
                </a:solidFill>
              </a:rPr>
              <a:t>השנים האחרונות נעה </a:t>
            </a:r>
            <a:r>
              <a:rPr lang="he-IL" sz="2200" dirty="0" smtClean="0">
                <a:solidFill>
                  <a:prstClr val="black"/>
                </a:solidFill>
              </a:rPr>
              <a:t>סביב 310 </a:t>
            </a:r>
            <a:r>
              <a:rPr lang="he-IL" sz="2200" dirty="0">
                <a:solidFill>
                  <a:prstClr val="black"/>
                </a:solidFill>
              </a:rPr>
              <a:t>אלף </a:t>
            </a:r>
            <a:r>
              <a:rPr lang="he-IL" sz="2200" dirty="0" smtClean="0">
                <a:solidFill>
                  <a:prstClr val="black"/>
                </a:solidFill>
              </a:rPr>
              <a:t>טון. בנוסף לכך, </a:t>
            </a:r>
            <a:r>
              <a:rPr lang="he-IL" sz="2200" dirty="0" smtClean="0"/>
              <a:t>כ- 80 </a:t>
            </a:r>
            <a:r>
              <a:rPr lang="he-IL" sz="2200" dirty="0" smtClean="0">
                <a:solidFill>
                  <a:prstClr val="black"/>
                </a:solidFill>
              </a:rPr>
              <a:t>אלף טון פסולת מסוכנת מיוצרת על ידי 'יצרנים קטנים' שאינם מדווחים למפל"ס. יצרנים אלו מעבירים שמנים, </a:t>
            </a:r>
            <a:r>
              <a:rPr lang="he-IL" sz="2200" dirty="0">
                <a:solidFill>
                  <a:prstClr val="black"/>
                </a:solidFill>
              </a:rPr>
              <a:t>ממסים ומצברים </a:t>
            </a:r>
            <a:r>
              <a:rPr lang="he-IL" sz="2200" dirty="0" smtClean="0">
                <a:solidFill>
                  <a:prstClr val="black"/>
                </a:solidFill>
              </a:rPr>
              <a:t>למחזור. </a:t>
            </a:r>
          </a:p>
          <a:p>
            <a:pPr marL="342900" indent="-342900" algn="just">
              <a:buFont typeface="Arial" pitchFamily="34" charset="0"/>
              <a:buChar char="•"/>
            </a:pPr>
            <a:r>
              <a:rPr lang="he-IL" sz="2200" dirty="0" smtClean="0">
                <a:solidFill>
                  <a:prstClr val="black"/>
                </a:solidFill>
              </a:rPr>
              <a:t>לפיכך אחוז מחזור פסולת מסוכנת הכולל בארץ הוא </a:t>
            </a:r>
            <a:r>
              <a:rPr lang="he-IL" sz="2200" dirty="0" smtClean="0"/>
              <a:t>40%. אחוז המחזור הכולל בארץ אינו כולל טיפול בקרקעות מזוהמות ושפכים תעשייתיים, שחלקם מדווחים למפל"ס.</a:t>
            </a:r>
            <a:endParaRPr lang="he-IL" sz="2200" dirty="0"/>
          </a:p>
          <a:p>
            <a:pPr marL="342900" indent="-342900" algn="just">
              <a:buFont typeface="Arial" pitchFamily="34" charset="0"/>
              <a:buChar char="•"/>
            </a:pPr>
            <a:r>
              <a:rPr lang="he-IL" sz="2200" dirty="0" smtClean="0">
                <a:solidFill>
                  <a:prstClr val="black"/>
                </a:solidFill>
              </a:rPr>
              <a:t>במרשם </a:t>
            </a:r>
            <a:r>
              <a:rPr lang="he-IL" sz="2200" dirty="0">
                <a:solidFill>
                  <a:prstClr val="black"/>
                </a:solidFill>
              </a:rPr>
              <a:t>האיחוד האירופי </a:t>
            </a:r>
            <a:r>
              <a:rPr lang="he-IL" sz="2200" dirty="0" smtClean="0">
                <a:solidFill>
                  <a:prstClr val="black"/>
                </a:solidFill>
              </a:rPr>
              <a:t>(</a:t>
            </a:r>
            <a:r>
              <a:rPr lang="en-US" sz="2200" dirty="0" smtClean="0">
                <a:solidFill>
                  <a:prstClr val="black"/>
                </a:solidFill>
              </a:rPr>
              <a:t>E-PRTR 2016</a:t>
            </a:r>
            <a:r>
              <a:rPr lang="he-IL" sz="2200" dirty="0" smtClean="0">
                <a:solidFill>
                  <a:prstClr val="black"/>
                </a:solidFill>
              </a:rPr>
              <a:t>) אחוז מחזור </a:t>
            </a:r>
            <a:r>
              <a:rPr lang="he-IL" sz="2200" dirty="0">
                <a:solidFill>
                  <a:prstClr val="black"/>
                </a:solidFill>
              </a:rPr>
              <a:t>פסולת מסוכנת הוא </a:t>
            </a:r>
            <a:r>
              <a:rPr lang="he-IL" sz="2200" dirty="0" smtClean="0">
                <a:solidFill>
                  <a:prstClr val="black"/>
                </a:solidFill>
              </a:rPr>
              <a:t>52%.</a:t>
            </a:r>
            <a:endParaRPr lang="he-IL" sz="2200" dirty="0">
              <a:solidFill>
                <a:prstClr val="black"/>
              </a:solidFill>
            </a:endParaRPr>
          </a:p>
          <a:p>
            <a:pPr marL="342900" indent="-342900" algn="just">
              <a:buFont typeface="Arial" pitchFamily="34" charset="0"/>
              <a:buChar char="•"/>
            </a:pPr>
            <a:r>
              <a:rPr lang="he-IL" sz="2200" dirty="0" smtClean="0"/>
              <a:t>כמויות </a:t>
            </a:r>
            <a:r>
              <a:rPr lang="he-IL" sz="2200" dirty="0"/>
              <a:t>הפסולת באיור זה לא כוללות את הפסולת המסוכנת המדווחת על ידי </a:t>
            </a:r>
            <a:r>
              <a:rPr lang="he-IL" sz="2200" dirty="0" smtClean="0"/>
              <a:t>תחנות </a:t>
            </a:r>
            <a:r>
              <a:rPr lang="he-IL" sz="2200" dirty="0"/>
              <a:t>המעבר, בכדי למנוע כפילות נתונים. זאת מאחר ופסולות אלו כבר דווחו על ידי המפעלים יצרני הפסולת</a:t>
            </a:r>
            <a:r>
              <a:rPr lang="he-IL" sz="2200" dirty="0" smtClean="0"/>
              <a:t>.</a:t>
            </a:r>
          </a:p>
          <a:p>
            <a:pPr marL="342900" indent="-342900" algn="just">
              <a:buFont typeface="Arial" pitchFamily="34" charset="0"/>
              <a:buChar char="•"/>
            </a:pPr>
            <a:r>
              <a:rPr lang="he-IL" sz="2200" dirty="0"/>
              <a:t>איור זה כולל את הפסולת המסוכנת המועברת </a:t>
            </a:r>
            <a:r>
              <a:rPr lang="he-IL" sz="2200" dirty="0" smtClean="0"/>
              <a:t>לייצוא.</a:t>
            </a:r>
          </a:p>
          <a:p>
            <a:pPr marL="342900" indent="-342900" algn="just">
              <a:buFont typeface="Arial" pitchFamily="34" charset="0"/>
              <a:buChar char="•"/>
            </a:pPr>
            <a:r>
              <a:rPr lang="he-IL" sz="2200" dirty="0" smtClean="0"/>
              <a:t>יש לציין כי מספר מפעלים נדרשו לתקן דיווחים משנים קודמות ולפיכך הנתונים המפורסמים כאן מעט שונים מהנתונים שפורסמו בעבר. </a:t>
            </a:r>
          </a:p>
        </p:txBody>
      </p:sp>
      <p:sp>
        <p:nvSpPr>
          <p:cNvPr id="2" name="כותרת 1"/>
          <p:cNvSpPr>
            <a:spLocks noGrp="1"/>
          </p:cNvSpPr>
          <p:nvPr>
            <p:ph type="title"/>
          </p:nvPr>
        </p:nvSpPr>
        <p:spPr>
          <a:xfrm>
            <a:off x="0" y="0"/>
            <a:ext cx="9144000" cy="1417638"/>
          </a:xfrm>
          <a:solidFill>
            <a:schemeClr val="bg2">
              <a:lumMod val="90000"/>
            </a:schemeClr>
          </a:solidFill>
        </p:spPr>
        <p:txBody>
          <a:bodyPr>
            <a:normAutofit/>
          </a:bodyPr>
          <a:lstStyle/>
          <a:p>
            <a:r>
              <a:rPr lang="he-IL" sz="4000" b="1" dirty="0" smtClean="0">
                <a:cs typeface="+mn-cs"/>
              </a:rPr>
              <a:t>העברת פסולת מסוכנת - ביאורים</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36</a:t>
            </a:fld>
            <a:endParaRPr lang="he-IL"/>
          </a:p>
        </p:txBody>
      </p:sp>
    </p:spTree>
    <p:extLst>
      <p:ext uri="{BB962C8B-B14F-4D97-AF65-F5344CB8AC3E}">
        <p14:creationId xmlns:p14="http://schemas.microsoft.com/office/powerpoint/2010/main" val="3523884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תרשים 8" descr="אחוז מחזור פסולת תעשייתית לא מסוכנת לפי שנים - &#10;2012 - 56%&#10;2013 - 54%&#10;2014 - 53%&#10;2015 - 61%&#10;2016 - 55%&#10;2017 - 52%&#10;&#10;" title="העברת פסולת תעשייתית לא מסוכנת "/>
          <p:cNvGraphicFramePr/>
          <p:nvPr>
            <p:extLst>
              <p:ext uri="{D42A27DB-BD31-4B8C-83A1-F6EECF244321}">
                <p14:modId xmlns:p14="http://schemas.microsoft.com/office/powerpoint/2010/main" val="2475306839"/>
              </p:ext>
            </p:extLst>
          </p:nvPr>
        </p:nvGraphicFramePr>
        <p:xfrm>
          <a:off x="251520" y="2276872"/>
          <a:ext cx="878497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08" y="3933056"/>
            <a:ext cx="1116124" cy="769441"/>
          </a:xfrm>
          <a:prstGeom prst="rect">
            <a:avLst/>
          </a:prstGeom>
          <a:noFill/>
        </p:spPr>
        <p:txBody>
          <a:bodyPr wrap="square" rtlCol="1">
            <a:spAutoFit/>
          </a:bodyPr>
          <a:lstStyle/>
          <a:p>
            <a:r>
              <a:rPr lang="he-IL" sz="2200" dirty="0"/>
              <a:t>אלפי טון בשנה</a:t>
            </a:r>
          </a:p>
        </p:txBody>
      </p:sp>
      <p:sp>
        <p:nvSpPr>
          <p:cNvPr id="12" name="אליפסה 11"/>
          <p:cNvSpPr/>
          <p:nvPr/>
        </p:nvSpPr>
        <p:spPr>
          <a:xfrm>
            <a:off x="5865068" y="2204864"/>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52%</a:t>
            </a:r>
            <a:endParaRPr lang="he-IL" dirty="0">
              <a:solidFill>
                <a:schemeClr val="tx1"/>
              </a:solidFill>
            </a:endParaRPr>
          </a:p>
        </p:txBody>
      </p:sp>
      <p:sp>
        <p:nvSpPr>
          <p:cNvPr id="3" name="אליפסה 2"/>
          <p:cNvSpPr/>
          <p:nvPr/>
        </p:nvSpPr>
        <p:spPr>
          <a:xfrm>
            <a:off x="4932040" y="2204864"/>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55%</a:t>
            </a:r>
            <a:endParaRPr lang="he-IL" dirty="0">
              <a:solidFill>
                <a:schemeClr val="tx1"/>
              </a:solidFill>
            </a:endParaRPr>
          </a:p>
        </p:txBody>
      </p:sp>
      <p:sp>
        <p:nvSpPr>
          <p:cNvPr id="13" name="אליפסה 12"/>
          <p:cNvSpPr/>
          <p:nvPr/>
        </p:nvSpPr>
        <p:spPr>
          <a:xfrm>
            <a:off x="3995936" y="2204864"/>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61%</a:t>
            </a:r>
            <a:endParaRPr lang="he-IL" dirty="0">
              <a:solidFill>
                <a:schemeClr val="tx1"/>
              </a:solidFill>
            </a:endParaRPr>
          </a:p>
        </p:txBody>
      </p:sp>
      <p:sp>
        <p:nvSpPr>
          <p:cNvPr id="15" name="אליפסה 14"/>
          <p:cNvSpPr/>
          <p:nvPr/>
        </p:nvSpPr>
        <p:spPr>
          <a:xfrm>
            <a:off x="3059832" y="2204864"/>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53%</a:t>
            </a:r>
            <a:endParaRPr lang="he-IL" dirty="0">
              <a:solidFill>
                <a:schemeClr val="tx1"/>
              </a:solidFill>
            </a:endParaRPr>
          </a:p>
        </p:txBody>
      </p:sp>
      <p:sp>
        <p:nvSpPr>
          <p:cNvPr id="16" name="אליפסה 15"/>
          <p:cNvSpPr/>
          <p:nvPr/>
        </p:nvSpPr>
        <p:spPr>
          <a:xfrm>
            <a:off x="2123728" y="2204864"/>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54%</a:t>
            </a:r>
            <a:endParaRPr lang="he-IL" dirty="0">
              <a:solidFill>
                <a:schemeClr val="tx1"/>
              </a:solidFill>
            </a:endParaRPr>
          </a:p>
        </p:txBody>
      </p:sp>
      <p:sp>
        <p:nvSpPr>
          <p:cNvPr id="17" name="אליפסה 16"/>
          <p:cNvSpPr/>
          <p:nvPr/>
        </p:nvSpPr>
        <p:spPr>
          <a:xfrm>
            <a:off x="1178707" y="2204864"/>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56%</a:t>
            </a:r>
            <a:endParaRPr lang="he-IL" dirty="0">
              <a:solidFill>
                <a:schemeClr val="tx1"/>
              </a:solidFill>
            </a:endParaRPr>
          </a:p>
        </p:txBody>
      </p:sp>
      <p:sp>
        <p:nvSpPr>
          <p:cNvPr id="18" name="TextBox 17"/>
          <p:cNvSpPr txBox="1"/>
          <p:nvPr/>
        </p:nvSpPr>
        <p:spPr>
          <a:xfrm>
            <a:off x="35496" y="2057349"/>
            <a:ext cx="1116124" cy="769441"/>
          </a:xfrm>
          <a:prstGeom prst="rect">
            <a:avLst/>
          </a:prstGeom>
          <a:noFill/>
        </p:spPr>
        <p:txBody>
          <a:bodyPr wrap="square" rtlCol="1">
            <a:spAutoFit/>
          </a:bodyPr>
          <a:lstStyle/>
          <a:p>
            <a:r>
              <a:rPr lang="he-IL" sz="2200" dirty="0" smtClean="0"/>
              <a:t>אחוז מחזור</a:t>
            </a:r>
            <a:endParaRPr lang="he-IL" sz="2200" dirty="0"/>
          </a:p>
        </p:txBody>
      </p:sp>
      <p:sp>
        <p:nvSpPr>
          <p:cNvPr id="8" name="TextBox 7"/>
          <p:cNvSpPr txBox="1"/>
          <p:nvPr/>
        </p:nvSpPr>
        <p:spPr>
          <a:xfrm>
            <a:off x="251520" y="6444044"/>
            <a:ext cx="8784977" cy="369332"/>
          </a:xfrm>
          <a:prstGeom prst="rect">
            <a:avLst/>
          </a:prstGeom>
          <a:noFill/>
        </p:spPr>
        <p:txBody>
          <a:bodyPr wrap="square" rtlCol="1">
            <a:spAutoFit/>
          </a:bodyPr>
          <a:lstStyle/>
          <a:p>
            <a:r>
              <a:rPr lang="he-IL" dirty="0" smtClean="0"/>
              <a:t>* לא כולל אפר פחם ואפר פצלי שמן ופסולת מענפי החקלאות, טיפול בפסולת וטיפול בשפכים</a:t>
            </a:r>
            <a:endParaRPr lang="he-IL" dirty="0"/>
          </a:p>
        </p:txBody>
      </p:sp>
      <p:sp>
        <p:nvSpPr>
          <p:cNvPr id="2" name="כותרת 1"/>
          <p:cNvSpPr>
            <a:spLocks noGrp="1"/>
          </p:cNvSpPr>
          <p:nvPr>
            <p:ph type="title"/>
          </p:nvPr>
        </p:nvSpPr>
        <p:spPr>
          <a:xfrm>
            <a:off x="0" y="0"/>
            <a:ext cx="9144000" cy="1417638"/>
          </a:xfrm>
          <a:solidFill>
            <a:schemeClr val="bg2">
              <a:lumMod val="90000"/>
            </a:schemeClr>
          </a:solidFill>
        </p:spPr>
        <p:txBody>
          <a:bodyPr>
            <a:normAutofit/>
          </a:bodyPr>
          <a:lstStyle/>
          <a:p>
            <a:r>
              <a:rPr lang="he-IL" sz="4000" b="1" dirty="0" smtClean="0">
                <a:cs typeface="+mn-cs"/>
              </a:rPr>
              <a:t>העברת פסולת תעשייתית* לא מסוכנת</a:t>
            </a:r>
            <a:endParaRPr lang="he-IL" sz="4000" b="1" dirty="0">
              <a:cs typeface="+mn-cs"/>
            </a:endParaRPr>
          </a:p>
        </p:txBody>
      </p:sp>
      <p:sp>
        <p:nvSpPr>
          <p:cNvPr id="4" name="מציין מיקום של מספר שקופית 3"/>
          <p:cNvSpPr>
            <a:spLocks noGrp="1"/>
          </p:cNvSpPr>
          <p:nvPr>
            <p:ph type="sldNum" sz="quarter" idx="12"/>
          </p:nvPr>
        </p:nvSpPr>
        <p:spPr/>
        <p:txBody>
          <a:bodyPr/>
          <a:lstStyle/>
          <a:p>
            <a:fld id="{89212C5D-97ED-40CF-8740-47F456E5E2C3}" type="slidenum">
              <a:rPr lang="he-IL" smtClean="0"/>
              <a:t>37</a:t>
            </a:fld>
            <a:endParaRPr lang="he-IL"/>
          </a:p>
        </p:txBody>
      </p:sp>
    </p:spTree>
    <p:extLst>
      <p:ext uri="{BB962C8B-B14F-4D97-AF65-F5344CB8AC3E}">
        <p14:creationId xmlns:p14="http://schemas.microsoft.com/office/powerpoint/2010/main" val="626643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descr="כמות פסולת מעורבת המועברת למיחזור בשנת 2012 - 334 אלף טון. בשנת 2013 - 419 אלף טון. בשנת 2014 - 722 אלף טון. בשנת 2015 - 797 אלף טון. בשנת 2016 - 919 אלף טון. בשנת 2017 1128 אלף טון.&#10;כמות פסולת מעורבת המועברת לסילוק (כגון הטמנה) בשנת 2012 - 2395 אלף טון. בשנת 2013 - 2724 אלף טון. בשנת 2014 - 3083 אלף טון. בשנת 2015 - 3036 אלף טון. בשנת 2016 - 3109 אלף טון. בשנת 2017 - 3142 אלף טון.&#10;" title="העברת פסולת מעורבת - נתוני מיחזור והטמנה לפי שנים"/>
          <p:cNvGraphicFramePr/>
          <p:nvPr>
            <p:extLst>
              <p:ext uri="{D42A27DB-BD31-4B8C-83A1-F6EECF244321}">
                <p14:modId xmlns:p14="http://schemas.microsoft.com/office/powerpoint/2010/main" val="289953677"/>
              </p:ext>
            </p:extLst>
          </p:nvPr>
        </p:nvGraphicFramePr>
        <p:xfrm>
          <a:off x="1270785" y="980728"/>
          <a:ext cx="7720224"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11" name="מלבן 10"/>
          <p:cNvSpPr/>
          <p:nvPr/>
        </p:nvSpPr>
        <p:spPr>
          <a:xfrm>
            <a:off x="-34535" y="4149080"/>
            <a:ext cx="1619673" cy="430887"/>
          </a:xfrm>
          <a:prstGeom prst="rect">
            <a:avLst/>
          </a:prstGeom>
        </p:spPr>
        <p:txBody>
          <a:bodyPr wrap="square">
            <a:spAutoFit/>
          </a:bodyPr>
          <a:lstStyle/>
          <a:p>
            <a:pPr algn="ctr"/>
            <a:r>
              <a:rPr lang="he-IL" sz="2200" dirty="0"/>
              <a:t>אלפי טון/שנה</a:t>
            </a:r>
          </a:p>
        </p:txBody>
      </p:sp>
      <p:sp>
        <p:nvSpPr>
          <p:cNvPr id="12" name="אליפסה 11"/>
          <p:cNvSpPr/>
          <p:nvPr/>
        </p:nvSpPr>
        <p:spPr>
          <a:xfrm>
            <a:off x="7740352" y="1871225"/>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26%</a:t>
            </a:r>
            <a:endParaRPr lang="he-IL" dirty="0">
              <a:solidFill>
                <a:schemeClr val="tx1"/>
              </a:solidFill>
            </a:endParaRPr>
          </a:p>
        </p:txBody>
      </p:sp>
      <p:sp>
        <p:nvSpPr>
          <p:cNvPr id="13" name="אליפסה 12"/>
          <p:cNvSpPr/>
          <p:nvPr/>
        </p:nvSpPr>
        <p:spPr>
          <a:xfrm>
            <a:off x="6516216" y="2015241"/>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23%</a:t>
            </a:r>
            <a:endParaRPr lang="he-IL" dirty="0">
              <a:solidFill>
                <a:schemeClr val="tx1"/>
              </a:solidFill>
            </a:endParaRPr>
          </a:p>
        </p:txBody>
      </p:sp>
      <p:sp>
        <p:nvSpPr>
          <p:cNvPr id="14" name="אליפסה 13"/>
          <p:cNvSpPr/>
          <p:nvPr/>
        </p:nvSpPr>
        <p:spPr>
          <a:xfrm>
            <a:off x="5292080" y="2231265"/>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20%</a:t>
            </a:r>
            <a:endParaRPr lang="he-IL" dirty="0">
              <a:solidFill>
                <a:schemeClr val="tx1"/>
              </a:solidFill>
            </a:endParaRPr>
          </a:p>
        </p:txBody>
      </p:sp>
      <p:sp>
        <p:nvSpPr>
          <p:cNvPr id="15" name="אליפסה 14"/>
          <p:cNvSpPr/>
          <p:nvPr/>
        </p:nvSpPr>
        <p:spPr>
          <a:xfrm>
            <a:off x="4067944" y="2447289"/>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19%</a:t>
            </a:r>
            <a:endParaRPr lang="he-IL" dirty="0">
              <a:solidFill>
                <a:schemeClr val="tx1"/>
              </a:solidFill>
            </a:endParaRPr>
          </a:p>
        </p:txBody>
      </p:sp>
      <p:sp>
        <p:nvSpPr>
          <p:cNvPr id="16" name="אליפסה 15"/>
          <p:cNvSpPr/>
          <p:nvPr/>
        </p:nvSpPr>
        <p:spPr>
          <a:xfrm>
            <a:off x="2915816" y="2663313"/>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13%</a:t>
            </a:r>
            <a:endParaRPr lang="he-IL" dirty="0">
              <a:solidFill>
                <a:schemeClr val="tx1"/>
              </a:solidFill>
            </a:endParaRPr>
          </a:p>
        </p:txBody>
      </p:sp>
      <p:sp>
        <p:nvSpPr>
          <p:cNvPr id="17" name="אליפסה 16"/>
          <p:cNvSpPr/>
          <p:nvPr/>
        </p:nvSpPr>
        <p:spPr>
          <a:xfrm>
            <a:off x="1727177" y="2951345"/>
            <a:ext cx="792088" cy="504056"/>
          </a:xfrm>
          <a:prstGeom prst="ellipse">
            <a:avLst/>
          </a:prstGeom>
          <a:solidFill>
            <a:srgbClr val="92D050"/>
          </a:solid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lIns="0" tIns="0" rIns="0" bIns="0" rtlCol="1" anchor="ctr"/>
          <a:lstStyle/>
          <a:p>
            <a:pPr algn="ctr"/>
            <a:r>
              <a:rPr lang="he-IL" dirty="0" smtClean="0">
                <a:solidFill>
                  <a:schemeClr val="tx1"/>
                </a:solidFill>
              </a:rPr>
              <a:t>12%</a:t>
            </a:r>
            <a:endParaRPr lang="he-IL" dirty="0">
              <a:solidFill>
                <a:schemeClr val="tx1"/>
              </a:solidFill>
            </a:endParaRPr>
          </a:p>
        </p:txBody>
      </p:sp>
      <p:sp>
        <p:nvSpPr>
          <p:cNvPr id="18" name="TextBox 17"/>
          <p:cNvSpPr txBox="1"/>
          <p:nvPr/>
        </p:nvSpPr>
        <p:spPr>
          <a:xfrm>
            <a:off x="2940" y="2911186"/>
            <a:ext cx="1544724" cy="430887"/>
          </a:xfrm>
          <a:prstGeom prst="rect">
            <a:avLst/>
          </a:prstGeom>
          <a:noFill/>
        </p:spPr>
        <p:txBody>
          <a:bodyPr wrap="square" rtlCol="1">
            <a:spAutoFit/>
          </a:bodyPr>
          <a:lstStyle/>
          <a:p>
            <a:r>
              <a:rPr lang="he-IL" sz="2200" dirty="0" smtClean="0"/>
              <a:t>אחוז מחזור</a:t>
            </a:r>
            <a:endParaRPr lang="he-IL" sz="2200" dirty="0"/>
          </a:p>
        </p:txBody>
      </p:sp>
      <p:sp>
        <p:nvSpPr>
          <p:cNvPr id="20" name="מלבן 19"/>
          <p:cNvSpPr/>
          <p:nvPr/>
        </p:nvSpPr>
        <p:spPr>
          <a:xfrm>
            <a:off x="391876" y="5949280"/>
            <a:ext cx="8716628" cy="923330"/>
          </a:xfrm>
          <a:prstGeom prst="rect">
            <a:avLst/>
          </a:prstGeom>
        </p:spPr>
        <p:txBody>
          <a:bodyPr wrap="square">
            <a:spAutoFit/>
          </a:bodyPr>
          <a:lstStyle/>
          <a:p>
            <a:r>
              <a:rPr lang="he-IL" dirty="0" smtClean="0"/>
              <a:t>* פסולת עירונית מעורבת – פסולת </a:t>
            </a:r>
            <a:r>
              <a:rPr lang="he-IL" dirty="0"/>
              <a:t>אורגנית </a:t>
            </a:r>
            <a:r>
              <a:rPr lang="he-IL" dirty="0" smtClean="0"/>
              <a:t>, גזם, נייר, קרטון, פלסטיק </a:t>
            </a:r>
            <a:r>
              <a:rPr lang="he-IL" dirty="0"/>
              <a:t>ופסולת גושית שנאספת על ידי הרשות </a:t>
            </a:r>
            <a:r>
              <a:rPr lang="he-IL" dirty="0" smtClean="0"/>
              <a:t>המקומית.</a:t>
            </a:r>
          </a:p>
          <a:p>
            <a:r>
              <a:rPr lang="he-IL" dirty="0" smtClean="0"/>
              <a:t>** לרבות מתקני </a:t>
            </a:r>
            <a:r>
              <a:rPr lang="he-IL" dirty="0" err="1" smtClean="0"/>
              <a:t>ורידיס</a:t>
            </a:r>
            <a:r>
              <a:rPr lang="he-IL" dirty="0" smtClean="0"/>
              <a:t> </a:t>
            </a:r>
            <a:r>
              <a:rPr lang="he-IL" dirty="0" err="1" smtClean="0"/>
              <a:t>אר.די.אף</a:t>
            </a:r>
            <a:r>
              <a:rPr lang="he-IL" dirty="0" smtClean="0"/>
              <a:t> וחץ אקולוגיה שבפארק מחזור חירייה. </a:t>
            </a:r>
            <a:endParaRPr lang="he-IL" dirty="0"/>
          </a:p>
        </p:txBody>
      </p:sp>
      <p:sp>
        <p:nvSpPr>
          <p:cNvPr id="2" name="כותרת 1"/>
          <p:cNvSpPr>
            <a:spLocks noGrp="1"/>
          </p:cNvSpPr>
          <p:nvPr>
            <p:ph type="title"/>
          </p:nvPr>
        </p:nvSpPr>
        <p:spPr>
          <a:xfrm>
            <a:off x="0" y="0"/>
            <a:ext cx="9144000" cy="1417638"/>
          </a:xfrm>
          <a:solidFill>
            <a:schemeClr val="bg2">
              <a:lumMod val="90000"/>
            </a:schemeClr>
          </a:solidFill>
        </p:spPr>
        <p:txBody>
          <a:bodyPr>
            <a:normAutofit fontScale="90000"/>
          </a:bodyPr>
          <a:lstStyle/>
          <a:p>
            <a:r>
              <a:rPr lang="he-IL" sz="4000" b="1" dirty="0" smtClean="0">
                <a:cs typeface="+mn-cs"/>
              </a:rPr>
              <a:t>עלייה באחוז מחזור פסולת עירונית מעורבת* </a:t>
            </a:r>
            <a:br>
              <a:rPr lang="he-IL" sz="4000" b="1" dirty="0" smtClean="0">
                <a:cs typeface="+mn-cs"/>
              </a:rPr>
            </a:br>
            <a:r>
              <a:rPr lang="he-IL" sz="4000" b="1" dirty="0" smtClean="0">
                <a:cs typeface="+mn-cs"/>
              </a:rPr>
              <a:t>שהועברה מתחנות מעבר המדווחות למפל"ס**</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38</a:t>
            </a:fld>
            <a:endParaRPr lang="he-IL"/>
          </a:p>
        </p:txBody>
      </p:sp>
    </p:spTree>
    <p:extLst>
      <p:ext uri="{BB962C8B-B14F-4D97-AF65-F5344CB8AC3E}">
        <p14:creationId xmlns:p14="http://schemas.microsoft.com/office/powerpoint/2010/main" val="1943504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5596" y="1628800"/>
            <a:ext cx="8345595" cy="5170646"/>
          </a:xfrm>
          <a:prstGeom prst="rect">
            <a:avLst/>
          </a:prstGeom>
          <a:noFill/>
        </p:spPr>
        <p:txBody>
          <a:bodyPr wrap="square" rtlCol="1">
            <a:spAutoFit/>
          </a:bodyPr>
          <a:lstStyle/>
          <a:p>
            <a:pPr marL="342900" indent="-342900" algn="just">
              <a:buFont typeface="Arial" pitchFamily="34" charset="0"/>
              <a:buChar char="•"/>
            </a:pPr>
            <a:r>
              <a:rPr lang="he-IL" sz="2200" dirty="0"/>
              <a:t>עיקר העלייה באחוז המחזור בשנים 2015-2017 נובעת ממתקן מיון חדש בתחנת מעבר גרין-נט בירושלים, מתקן ה </a:t>
            </a:r>
            <a:r>
              <a:rPr lang="en-US" sz="2200" dirty="0"/>
              <a:t>RDF</a:t>
            </a:r>
            <a:r>
              <a:rPr lang="he-IL" sz="2200" dirty="0"/>
              <a:t> החדש </a:t>
            </a:r>
            <a:r>
              <a:rPr lang="he-IL" sz="2200" dirty="0" smtClean="0"/>
              <a:t>בפארק מחזור חירייה ומעליה </a:t>
            </a:r>
            <a:r>
              <a:rPr lang="he-IL" sz="2200" dirty="0"/>
              <a:t>בכמות הפסולת המועברת למחזור מתחנת מעבר </a:t>
            </a:r>
            <a:r>
              <a:rPr lang="he-IL" sz="2200" dirty="0" err="1"/>
              <a:t>אמניר</a:t>
            </a:r>
            <a:r>
              <a:rPr lang="he-IL" sz="2200" dirty="0"/>
              <a:t> </a:t>
            </a:r>
            <a:r>
              <a:rPr lang="he-IL" sz="2200" dirty="0" smtClean="0"/>
              <a:t>עפולה. </a:t>
            </a:r>
          </a:p>
          <a:p>
            <a:pPr marL="342900" indent="-342900" algn="just">
              <a:buFont typeface="Arial" pitchFamily="34" charset="0"/>
              <a:buChar char="•"/>
            </a:pPr>
            <a:r>
              <a:rPr lang="he-IL" sz="2200" dirty="0" smtClean="0"/>
              <a:t>כמות הפסולת המוטמנת עלתה ב 4 השנים האחרונות ב 2% בלבד, בעוד שגידול </a:t>
            </a:r>
            <a:r>
              <a:rPr lang="he-IL" sz="2200" dirty="0" err="1" smtClean="0"/>
              <a:t>האוכלוסיה</a:t>
            </a:r>
            <a:r>
              <a:rPr lang="he-IL" sz="2200" dirty="0" smtClean="0"/>
              <a:t> הוא 2% </a:t>
            </a:r>
            <a:r>
              <a:rPr lang="he-IL" sz="2200" u="sng" dirty="0" smtClean="0"/>
              <a:t>בשנה</a:t>
            </a:r>
            <a:r>
              <a:rPr lang="he-IL" sz="2200" dirty="0" smtClean="0"/>
              <a:t>. גם נתוני </a:t>
            </a:r>
            <a:r>
              <a:rPr lang="he-IL" sz="2200" dirty="0" err="1" smtClean="0"/>
              <a:t>הלמ"ס</a:t>
            </a:r>
            <a:r>
              <a:rPr lang="he-IL" sz="2200" dirty="0" smtClean="0"/>
              <a:t> משקפים מגמה זו.</a:t>
            </a:r>
            <a:endParaRPr lang="he-IL" sz="2200" dirty="0"/>
          </a:p>
          <a:p>
            <a:pPr marL="342900" indent="-342900" algn="just">
              <a:buFont typeface="Arial" pitchFamily="34" charset="0"/>
              <a:buChar char="•"/>
            </a:pPr>
            <a:r>
              <a:rPr lang="he-IL" sz="2200" dirty="0"/>
              <a:t>על פי נתוני </a:t>
            </a:r>
            <a:r>
              <a:rPr lang="he-IL" sz="2200" dirty="0" err="1"/>
              <a:t>הלמ"ס</a:t>
            </a:r>
            <a:r>
              <a:rPr lang="he-IL" sz="2200" dirty="0"/>
              <a:t> בשנת 2016 שיעור המחזור הכולל של פסולת עירונית מעורבת בארץ הוא 21</a:t>
            </a:r>
            <a:r>
              <a:rPr lang="he-IL" sz="2200" dirty="0" smtClean="0"/>
              <a:t>% ובשנת 2015 – 20%.</a:t>
            </a:r>
            <a:endParaRPr lang="he-IL" sz="2200" dirty="0"/>
          </a:p>
          <a:p>
            <a:pPr marL="342900" indent="-342900" algn="just">
              <a:buFont typeface="Arial" pitchFamily="34" charset="0"/>
              <a:buChar char="•"/>
            </a:pPr>
            <a:r>
              <a:rPr lang="he-IL" sz="2200" dirty="0" smtClean="0"/>
              <a:t>עיקר העלייה בכמות הפסולת ובאחוז המחזור בשנים 2013-2014 נובעת מעלייה במספר דיווחי תחנות מעבר </a:t>
            </a:r>
            <a:r>
              <a:rPr lang="he-IL" sz="2200" dirty="0"/>
              <a:t>ממיינות (מ 18 תחנות ל 32</a:t>
            </a:r>
            <a:r>
              <a:rPr lang="he-IL" sz="2200" dirty="0" smtClean="0"/>
              <a:t>).</a:t>
            </a:r>
          </a:p>
          <a:p>
            <a:pPr marL="342900" indent="-342900" algn="just">
              <a:buFont typeface="Arial" pitchFamily="34" charset="0"/>
              <a:buChar char="•"/>
            </a:pPr>
            <a:r>
              <a:rPr lang="he-IL" sz="2200" dirty="0" smtClean="0"/>
              <a:t>יש לציין </a:t>
            </a:r>
            <a:r>
              <a:rPr lang="he-IL" sz="2200" dirty="0" err="1" smtClean="0"/>
              <a:t>שבמפל"ס</a:t>
            </a:r>
            <a:r>
              <a:rPr lang="he-IL" sz="2200" dirty="0" smtClean="0"/>
              <a:t> מדווח על כ 4 מיליון טון/שנה פסולת מעורבת, בעוד שכלל הכמות הארצית היא כ 5 מיליון טון/שנה. ההפרש נובע מהעברת פסולת ישירות למטמנות או למפעלי מחזור, שלא דרך תחנות מעבר.</a:t>
            </a:r>
          </a:p>
          <a:p>
            <a:pPr marL="342900" indent="-342900" algn="just">
              <a:buFont typeface="Arial" pitchFamily="34" charset="0"/>
              <a:buChar char="•"/>
            </a:pPr>
            <a:r>
              <a:rPr lang="he-IL" sz="2200" dirty="0" smtClean="0"/>
              <a:t>עוד יש </a:t>
            </a:r>
            <a:r>
              <a:rPr lang="he-IL" sz="2200" dirty="0"/>
              <a:t>לציין כי מספר </a:t>
            </a:r>
            <a:r>
              <a:rPr lang="he-IL" sz="2200" dirty="0" smtClean="0"/>
              <a:t>תחנות מעבר נדרשו </a:t>
            </a:r>
            <a:r>
              <a:rPr lang="he-IL" sz="2200" dirty="0"/>
              <a:t>לתקן דיווחים משנים קודמות ולפיכך הנתונים המפורסמים כאן מעט שונים מהנתונים שפורסמו בעבר. </a:t>
            </a:r>
          </a:p>
        </p:txBody>
      </p:sp>
      <p:sp>
        <p:nvSpPr>
          <p:cNvPr id="2" name="כותרת 1"/>
          <p:cNvSpPr>
            <a:spLocks noGrp="1"/>
          </p:cNvSpPr>
          <p:nvPr>
            <p:ph type="title"/>
          </p:nvPr>
        </p:nvSpPr>
        <p:spPr>
          <a:xfrm>
            <a:off x="0" y="0"/>
            <a:ext cx="9144000" cy="1417638"/>
          </a:xfrm>
          <a:solidFill>
            <a:schemeClr val="bg2">
              <a:lumMod val="90000"/>
            </a:schemeClr>
          </a:solidFill>
        </p:spPr>
        <p:txBody>
          <a:bodyPr>
            <a:normAutofit/>
          </a:bodyPr>
          <a:lstStyle/>
          <a:p>
            <a:r>
              <a:rPr lang="he-IL" sz="4000" b="1" dirty="0" smtClean="0">
                <a:cs typeface="+mn-cs"/>
              </a:rPr>
              <a:t>עלייה באחוז מחזור פסולת מעורבת - ביאורים</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39</a:t>
            </a:fld>
            <a:endParaRPr lang="he-IL"/>
          </a:p>
        </p:txBody>
      </p:sp>
    </p:spTree>
    <p:extLst>
      <p:ext uri="{BB962C8B-B14F-4D97-AF65-F5344CB8AC3E}">
        <p14:creationId xmlns:p14="http://schemas.microsoft.com/office/powerpoint/2010/main" val="389694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סמן ללחיצה על קישור לאתר המשרד להגנת הסביבה" title="סמן ללחיצה על קישור לאתר המשרד להגנת הסביבה"/>
          <p:cNvPicPr>
            <a:picLocks noChangeAspect="1" noChangeArrowheads="1"/>
          </p:cNvPicPr>
          <p:nvPr/>
        </p:nvPicPr>
        <p:blipFill rotWithShape="1">
          <a:blip r:embed="rId2">
            <a:extLst>
              <a:ext uri="{28A0092B-C50C-407E-A947-70E740481C1C}">
                <a14:useLocalDpi xmlns:a14="http://schemas.microsoft.com/office/drawing/2010/main" val="0"/>
              </a:ext>
            </a:extLst>
          </a:blip>
          <a:srcRect l="25306" t="64264" r="69230" b="26719"/>
          <a:stretch/>
        </p:blipFill>
        <p:spPr bwMode="auto">
          <a:xfrm rot="18408115">
            <a:off x="8540223" y="4458782"/>
            <a:ext cx="485222" cy="45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טקסט 2"/>
          <p:cNvSpPr txBox="1">
            <a:spLocks noGrp="1"/>
          </p:cNvSpPr>
          <p:nvPr>
            <p:ph idx="1"/>
          </p:nvPr>
        </p:nvSpPr>
        <p:spPr>
          <a:xfrm>
            <a:off x="179512" y="1600200"/>
            <a:ext cx="8507288" cy="4781128"/>
          </a:xfrm>
          <a:prstGeom prst="rect">
            <a:avLst/>
          </a:prstGeom>
        </p:spPr>
        <p:txBody>
          <a:bodyPr vert="horz" lIns="91440" tIns="45720" rIns="91440" bIns="45720" rtlCol="1" anchor="ctr">
            <a:noAutofit/>
          </a:bodyPr>
          <a:lstStyle>
            <a:defPPr>
              <a:defRPr lang="he-IL"/>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indent="0" algn="r">
              <a:buNone/>
            </a:pPr>
            <a:r>
              <a:rPr lang="he-IL" sz="2200" dirty="0" smtClean="0">
                <a:solidFill>
                  <a:schemeClr val="tx1"/>
                </a:solidFill>
              </a:rPr>
              <a:t>מרשם הפליטות וההעברות לסביבה - </a:t>
            </a:r>
            <a:r>
              <a:rPr lang="he-IL" sz="2200" dirty="0" err="1" smtClean="0">
                <a:solidFill>
                  <a:schemeClr val="tx1"/>
                </a:solidFill>
              </a:rPr>
              <a:t>מפל"ס</a:t>
            </a:r>
            <a:r>
              <a:rPr lang="he-IL" sz="2200" dirty="0" smtClean="0">
                <a:solidFill>
                  <a:schemeClr val="tx1"/>
                </a:solidFill>
              </a:rPr>
              <a:t>, מציג מידע על: </a:t>
            </a:r>
          </a:p>
          <a:p>
            <a:pPr marL="342900" indent="-342900" algn="r">
              <a:buFont typeface="Arial" pitchFamily="34" charset="0"/>
              <a:buChar char="•"/>
            </a:pPr>
            <a:r>
              <a:rPr lang="he-IL" sz="2200" dirty="0" smtClean="0">
                <a:solidFill>
                  <a:schemeClr val="tx1"/>
                </a:solidFill>
              </a:rPr>
              <a:t>פליטות מזהמים לאוויר, למים, לים ולקרקע;</a:t>
            </a:r>
          </a:p>
          <a:p>
            <a:pPr marL="342900" indent="-342900" algn="r">
              <a:buFont typeface="Arial" pitchFamily="34" charset="0"/>
              <a:buChar char="•"/>
            </a:pPr>
            <a:r>
              <a:rPr lang="he-IL" sz="2200" dirty="0" smtClean="0">
                <a:solidFill>
                  <a:schemeClr val="tx1"/>
                </a:solidFill>
              </a:rPr>
              <a:t>הזרמות של שפכים וקולחים;</a:t>
            </a:r>
          </a:p>
          <a:p>
            <a:pPr marL="342900" indent="-342900" algn="r">
              <a:buFont typeface="Arial" pitchFamily="34" charset="0"/>
              <a:buChar char="•"/>
            </a:pPr>
            <a:r>
              <a:rPr lang="he-IL" sz="2200" dirty="0" smtClean="0">
                <a:solidFill>
                  <a:schemeClr val="tx1"/>
                </a:solidFill>
              </a:rPr>
              <a:t>העברות של פסולת.</a:t>
            </a:r>
          </a:p>
          <a:p>
            <a:pPr indent="0" algn="r">
              <a:buNone/>
            </a:pPr>
            <a:endParaRPr lang="he-IL" sz="2200" dirty="0" smtClean="0">
              <a:solidFill>
                <a:schemeClr val="tx1"/>
              </a:solidFill>
            </a:endParaRPr>
          </a:p>
          <a:p>
            <a:pPr indent="0" algn="r">
              <a:buNone/>
            </a:pPr>
            <a:r>
              <a:rPr lang="he-IL" sz="2200" dirty="0" err="1" smtClean="0">
                <a:solidFill>
                  <a:schemeClr val="tx1"/>
                </a:solidFill>
                <a:hlinkClick r:id="rId3"/>
              </a:rPr>
              <a:t>המפל"ס</a:t>
            </a:r>
            <a:r>
              <a:rPr lang="he-IL" sz="2200" dirty="0" smtClean="0">
                <a:solidFill>
                  <a:schemeClr val="tx1"/>
                </a:solidFill>
                <a:hlinkClick r:id="rId3"/>
              </a:rPr>
              <a:t> מפורסם באתר האינטרנט של המשרד להגנת הסביבה</a:t>
            </a:r>
            <a:r>
              <a:rPr lang="he-IL" sz="2200" dirty="0" smtClean="0">
                <a:solidFill>
                  <a:schemeClr val="tx1"/>
                </a:solidFill>
              </a:rPr>
              <a:t>. </a:t>
            </a:r>
          </a:p>
          <a:p>
            <a:pPr marL="342900" algn="r"/>
            <a:r>
              <a:rPr lang="he-IL" sz="2200" dirty="0" smtClean="0">
                <a:solidFill>
                  <a:schemeClr val="tx1"/>
                </a:solidFill>
              </a:rPr>
              <a:t>המידע מוצג גם באופן  גיאוגרפי, כך שניתן לחפש מפעלים על גבי מפה. </a:t>
            </a:r>
          </a:p>
          <a:p>
            <a:pPr marL="342900" algn="r"/>
            <a:r>
              <a:rPr lang="he-IL" sz="2200" dirty="0" smtClean="0">
                <a:solidFill>
                  <a:schemeClr val="tx1"/>
                </a:solidFill>
              </a:rPr>
              <a:t>ניתן לבצע חיתוך נתונים מתקדם, לפי מפעל, לפי המזהם, השוואה בין שנים ועוד. </a:t>
            </a:r>
            <a:endParaRPr lang="he-IL" sz="2200" dirty="0">
              <a:solidFill>
                <a:schemeClr val="tx1"/>
              </a:solidFill>
            </a:endParaRP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b="1" dirty="0">
                <a:cs typeface="+mn-cs"/>
              </a:rPr>
              <a:t>על אודות </a:t>
            </a:r>
            <a:r>
              <a:rPr lang="he-IL" b="1" dirty="0" err="1" smtClean="0">
                <a:cs typeface="+mn-cs"/>
              </a:rPr>
              <a:t>המפל"ס</a:t>
            </a:r>
            <a:endParaRPr lang="he-IL"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4</a:t>
            </a:fld>
            <a:endParaRPr lang="he-IL"/>
          </a:p>
        </p:txBody>
      </p:sp>
    </p:spTree>
    <p:extLst>
      <p:ext uri="{BB962C8B-B14F-4D97-AF65-F5344CB8AC3E}">
        <p14:creationId xmlns:p14="http://schemas.microsoft.com/office/powerpoint/2010/main" val="1205367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5" y="4941168"/>
            <a:ext cx="9079867" cy="1631216"/>
          </a:xfrm>
          <a:prstGeom prst="rect">
            <a:avLst/>
          </a:prstGeom>
          <a:noFill/>
        </p:spPr>
        <p:txBody>
          <a:bodyPr wrap="square" rtlCol="1">
            <a:spAutoFit/>
          </a:bodyPr>
          <a:lstStyle/>
          <a:p>
            <a:pPr marL="342900" indent="-342900" algn="just">
              <a:buFont typeface="Arial" pitchFamily="34" charset="0"/>
              <a:buChar char="•"/>
            </a:pPr>
            <a:r>
              <a:rPr lang="he-IL" sz="2000" dirty="0" smtClean="0"/>
              <a:t>כמות פסולת הבניין </a:t>
            </a:r>
            <a:r>
              <a:rPr lang="he-IL" sz="2000" dirty="0"/>
              <a:t>המועברת מתחנות </a:t>
            </a:r>
            <a:r>
              <a:rPr lang="he-IL" sz="2000" dirty="0" smtClean="0"/>
              <a:t>מעבר, עלתה </a:t>
            </a:r>
            <a:r>
              <a:rPr lang="he-IL" sz="2000" dirty="0" err="1" smtClean="0"/>
              <a:t>בכ</a:t>
            </a:r>
            <a:r>
              <a:rPr lang="he-IL" sz="2000" dirty="0" smtClean="0"/>
              <a:t> 2.2 מיליון טון בשלוש השנים האחרונות, זאת עקב הקמת תחנות מעבר חדשות ופעולות פיקוח ואכיפה של המשרד </a:t>
            </a:r>
            <a:r>
              <a:rPr lang="he-IL" sz="2000" dirty="0" err="1" smtClean="0"/>
              <a:t>להגנ"ס</a:t>
            </a:r>
            <a:r>
              <a:rPr lang="he-IL" sz="2000" dirty="0" smtClean="0"/>
              <a:t>. </a:t>
            </a:r>
          </a:p>
          <a:p>
            <a:pPr marL="342900" indent="-342900" algn="just">
              <a:buFont typeface="Arial" pitchFamily="34" charset="0"/>
              <a:buChar char="•"/>
            </a:pPr>
            <a:r>
              <a:rPr lang="he-IL" sz="2000" dirty="0" smtClean="0"/>
              <a:t>העלייה בכמות הפסולת בין 2012 ל 2014 מיוחסת לעלייה במספר </a:t>
            </a:r>
            <a:r>
              <a:rPr lang="he-IL" sz="2000" dirty="0"/>
              <a:t>התחנות המדווחות </a:t>
            </a:r>
            <a:r>
              <a:rPr lang="he-IL" sz="2000" dirty="0" smtClean="0"/>
              <a:t>למפל"ס ולטיוב דיווחים.</a:t>
            </a:r>
            <a:endParaRPr lang="he-IL" sz="2000" dirty="0"/>
          </a:p>
        </p:txBody>
      </p:sp>
      <p:graphicFrame>
        <p:nvGraphicFramePr>
          <p:cNvPr id="5" name="תרשים 4" descr="כמות פסולת בניין המועברת למיחזור בשנת 2012 - 842 אלף טון. בשנת 2013 - 811 אלף טון. בשנת 2014 - 1555 אלף טון. בשנת 2015 - 1611 אלף טון. בשנת 2016 - 2262 אלף טון. בשנת 2017 3048 אלף טון.&#10;כמות פסולת בניין המועברת לסילוק (כגון הטמנה) בשנת 2012 - 194 אלף טון. בשנת 2013 - 165 אלף טון. בשנת 2014 - 129 אלף טון. בשנת 2015 - 213 אלף טון. בשנת 2016 - 394 אלף טון. בשנת 2017 708 אלף טון.&#10;" title="גרף המציג את דיווחי מיחזור והטמנה של פסולת בניין"/>
          <p:cNvGraphicFramePr/>
          <p:nvPr>
            <p:extLst>
              <p:ext uri="{D42A27DB-BD31-4B8C-83A1-F6EECF244321}">
                <p14:modId xmlns:p14="http://schemas.microsoft.com/office/powerpoint/2010/main" val="1008966763"/>
              </p:ext>
            </p:extLst>
          </p:nvPr>
        </p:nvGraphicFramePr>
        <p:xfrm>
          <a:off x="503548" y="1268760"/>
          <a:ext cx="8136904" cy="3446561"/>
        </p:xfrm>
        <a:graphic>
          <a:graphicData uri="http://schemas.openxmlformats.org/drawingml/2006/chart">
            <c:chart xmlns:c="http://schemas.openxmlformats.org/drawingml/2006/chart" xmlns:r="http://schemas.openxmlformats.org/officeDocument/2006/relationships" r:id="rId2"/>
          </a:graphicData>
        </a:graphic>
      </p:graphicFrame>
      <p:sp>
        <p:nvSpPr>
          <p:cNvPr id="7" name="מלבן 6"/>
          <p:cNvSpPr/>
          <p:nvPr/>
        </p:nvSpPr>
        <p:spPr>
          <a:xfrm>
            <a:off x="827584" y="1988840"/>
            <a:ext cx="1728192" cy="430887"/>
          </a:xfrm>
          <a:prstGeom prst="rect">
            <a:avLst/>
          </a:prstGeom>
        </p:spPr>
        <p:txBody>
          <a:bodyPr wrap="square">
            <a:spAutoFit/>
          </a:bodyPr>
          <a:lstStyle/>
          <a:p>
            <a:pPr algn="ctr"/>
            <a:r>
              <a:rPr lang="he-IL" sz="2200" dirty="0"/>
              <a:t>אלפי טון/שנה</a:t>
            </a:r>
          </a:p>
        </p:txBody>
      </p:sp>
      <p:sp>
        <p:nvSpPr>
          <p:cNvPr id="2" name="כותרת 1"/>
          <p:cNvSpPr>
            <a:spLocks noGrp="1"/>
          </p:cNvSpPr>
          <p:nvPr>
            <p:ph type="title"/>
          </p:nvPr>
        </p:nvSpPr>
        <p:spPr>
          <a:xfrm>
            <a:off x="0" y="0"/>
            <a:ext cx="9144000" cy="1417638"/>
          </a:xfrm>
          <a:solidFill>
            <a:schemeClr val="bg2">
              <a:lumMod val="90000"/>
            </a:schemeClr>
          </a:solidFill>
        </p:spPr>
        <p:txBody>
          <a:bodyPr>
            <a:normAutofit/>
          </a:bodyPr>
          <a:lstStyle/>
          <a:p>
            <a:r>
              <a:rPr lang="he-IL" sz="4000" b="1" dirty="0" smtClean="0">
                <a:cs typeface="+mn-cs"/>
              </a:rPr>
              <a:t>עלייה בכמות פסולת בניין בתחנות המעבר</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40</a:t>
            </a:fld>
            <a:endParaRPr lang="he-IL"/>
          </a:p>
        </p:txBody>
      </p:sp>
    </p:spTree>
    <p:extLst>
      <p:ext uri="{BB962C8B-B14F-4D97-AF65-F5344CB8AC3E}">
        <p14:creationId xmlns:p14="http://schemas.microsoft.com/office/powerpoint/2010/main" val="2243617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536" y="5484093"/>
            <a:ext cx="8424936" cy="1323439"/>
          </a:xfrm>
          <a:prstGeom prst="rect">
            <a:avLst/>
          </a:prstGeom>
          <a:noFill/>
        </p:spPr>
        <p:txBody>
          <a:bodyPr wrap="square" rtlCol="1">
            <a:spAutoFit/>
          </a:bodyPr>
          <a:lstStyle/>
          <a:p>
            <a:pPr marL="342900" indent="-342900" algn="just">
              <a:buFont typeface="Arial" pitchFamily="34" charset="0"/>
              <a:buChar char="•"/>
            </a:pPr>
            <a:r>
              <a:rPr lang="he-IL" sz="2000" dirty="0" smtClean="0"/>
              <a:t>פסולת יבשה-גושית נאספת בעיקר באזורי תעשייה וכוללת פסולת מתכת, עץ, פלסטיק ואריזות.</a:t>
            </a:r>
            <a:endParaRPr lang="he-IL" sz="2000" dirty="0"/>
          </a:p>
          <a:p>
            <a:pPr marL="342900" indent="-342900" algn="just">
              <a:buFont typeface="Arial" pitchFamily="34" charset="0"/>
              <a:buChar char="•"/>
            </a:pPr>
            <a:r>
              <a:rPr lang="he-IL" sz="2000" dirty="0" smtClean="0"/>
              <a:t>העלייה בכמות הפסולת בשנים 2012 עד 2014 נובעת מעלייה במספר </a:t>
            </a:r>
            <a:r>
              <a:rPr lang="he-IL" sz="2000" dirty="0"/>
              <a:t>התחנות המדווחות </a:t>
            </a:r>
            <a:r>
              <a:rPr lang="he-IL" sz="2000" dirty="0" smtClean="0"/>
              <a:t>למפל"ס.</a:t>
            </a:r>
            <a:endParaRPr lang="he-IL" sz="2000" dirty="0"/>
          </a:p>
        </p:txBody>
      </p:sp>
      <p:graphicFrame>
        <p:nvGraphicFramePr>
          <p:cNvPr id="5" name="תרשים 4" descr="כמות פסולת יבשה גושית המועברת למיחזור בשנת 2012 - 4 אלף טון. בשנת 2013 - 7 אלף טון. בשנת 2014 - 82 אלף טון. בשנת 2015 - 112 אלף טון. בשנת 2016 - 171 אלף טון. בשנת 2017 257 אלף טון.&#10;כמות פסולת יבשה גושית המועברת לסילוק (כגון הטמנה) בשנת 2012 - 26 אלף טון. בשנת 2013 - 64 אלף טון. בשנת 2014 - 50 אלף טון. בשנת 2015 - 112 אלף טון. בשנת 2016 - 191 אלף טון. בשנת 2017 115 אלף טון.&#10;" title="גרף המציג את דיווחי מיחזור והטמנה של פסולת יבשה גושית"/>
          <p:cNvGraphicFramePr/>
          <p:nvPr>
            <p:extLst>
              <p:ext uri="{D42A27DB-BD31-4B8C-83A1-F6EECF244321}">
                <p14:modId xmlns:p14="http://schemas.microsoft.com/office/powerpoint/2010/main" val="3383033250"/>
              </p:ext>
            </p:extLst>
          </p:nvPr>
        </p:nvGraphicFramePr>
        <p:xfrm>
          <a:off x="611560" y="2060848"/>
          <a:ext cx="8136904" cy="3158529"/>
        </p:xfrm>
        <a:graphic>
          <a:graphicData uri="http://schemas.openxmlformats.org/drawingml/2006/chart">
            <c:chart xmlns:c="http://schemas.openxmlformats.org/drawingml/2006/chart" xmlns:r="http://schemas.openxmlformats.org/officeDocument/2006/relationships" r:id="rId2"/>
          </a:graphicData>
        </a:graphic>
      </p:graphicFrame>
      <p:sp>
        <p:nvSpPr>
          <p:cNvPr id="7" name="מלבן 6"/>
          <p:cNvSpPr/>
          <p:nvPr/>
        </p:nvSpPr>
        <p:spPr>
          <a:xfrm>
            <a:off x="827584" y="1988840"/>
            <a:ext cx="1728192" cy="430887"/>
          </a:xfrm>
          <a:prstGeom prst="rect">
            <a:avLst/>
          </a:prstGeom>
        </p:spPr>
        <p:txBody>
          <a:bodyPr wrap="square">
            <a:spAutoFit/>
          </a:bodyPr>
          <a:lstStyle/>
          <a:p>
            <a:pPr algn="ctr"/>
            <a:r>
              <a:rPr lang="he-IL" sz="2200" dirty="0"/>
              <a:t>אלפי טון/שנה</a:t>
            </a:r>
          </a:p>
        </p:txBody>
      </p:sp>
      <p:sp>
        <p:nvSpPr>
          <p:cNvPr id="2" name="כותרת 1"/>
          <p:cNvSpPr>
            <a:spLocks noGrp="1"/>
          </p:cNvSpPr>
          <p:nvPr>
            <p:ph type="title"/>
          </p:nvPr>
        </p:nvSpPr>
        <p:spPr>
          <a:xfrm>
            <a:off x="0" y="0"/>
            <a:ext cx="9144000" cy="1417638"/>
          </a:xfrm>
          <a:solidFill>
            <a:schemeClr val="bg2">
              <a:lumMod val="90000"/>
            </a:schemeClr>
          </a:solidFill>
        </p:spPr>
        <p:txBody>
          <a:bodyPr>
            <a:normAutofit/>
          </a:bodyPr>
          <a:lstStyle/>
          <a:p>
            <a:r>
              <a:rPr lang="he-IL" sz="4000" b="1" dirty="0">
                <a:cs typeface="+mn-cs"/>
              </a:rPr>
              <a:t>תחנות מעבר לפסולת </a:t>
            </a:r>
            <a:r>
              <a:rPr lang="he-IL" sz="4000" b="1" dirty="0" smtClean="0">
                <a:cs typeface="+mn-cs"/>
              </a:rPr>
              <a:t>יבשה - גושית</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41</a:t>
            </a:fld>
            <a:endParaRPr lang="he-IL" dirty="0"/>
          </a:p>
        </p:txBody>
      </p:sp>
    </p:spTree>
    <p:extLst>
      <p:ext uri="{BB962C8B-B14F-4D97-AF65-F5344CB8AC3E}">
        <p14:creationId xmlns:p14="http://schemas.microsoft.com/office/powerpoint/2010/main" val="2521017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916832"/>
            <a:ext cx="7848872" cy="3477875"/>
          </a:xfrm>
          <a:prstGeom prst="rect">
            <a:avLst/>
          </a:prstGeom>
          <a:noFill/>
        </p:spPr>
        <p:txBody>
          <a:bodyPr wrap="square" rtlCol="1">
            <a:spAutoFit/>
          </a:bodyPr>
          <a:lstStyle/>
          <a:p>
            <a:pPr marL="457200" indent="-457200">
              <a:buFont typeface="+mj-lt"/>
              <a:buAutoNum type="arabicPeriod"/>
            </a:pPr>
            <a:r>
              <a:rPr lang="he-IL" sz="2200" dirty="0"/>
              <a:t>יש לבחון עדכון דרישות להפחתת פליטות לאוויר ממפעלים שאינם נדרשים לקבל התרי פליטה לאוויר – מטמנות, יצור אספלט, </a:t>
            </a:r>
            <a:r>
              <a:rPr lang="he-IL" sz="2200" dirty="0" err="1"/>
              <a:t>מט"שים</a:t>
            </a:r>
            <a:r>
              <a:rPr lang="he-IL" sz="2200" dirty="0"/>
              <a:t>.</a:t>
            </a:r>
          </a:p>
          <a:p>
            <a:pPr marL="457200" indent="-457200">
              <a:buFont typeface="+mj-lt"/>
              <a:buAutoNum type="arabicPeriod"/>
            </a:pPr>
            <a:r>
              <a:rPr lang="he-IL" sz="2200" dirty="0" smtClean="0"/>
              <a:t>יש לבחון אמצעים למניעת אירועי פליטה בתקלות או פליטה בלתי שגרתית. בשלוש השנים האחרונות התרחשו פליטות משמעותיות </a:t>
            </a:r>
            <a:r>
              <a:rPr lang="he-IL" sz="2200" dirty="0"/>
              <a:t>בתקלות או פליטה בלתי שגרתית </a:t>
            </a:r>
            <a:r>
              <a:rPr lang="he-IL" sz="2200" dirty="0" smtClean="0"/>
              <a:t>- </a:t>
            </a:r>
          </a:p>
          <a:p>
            <a:pPr marL="800100" lvl="1" indent="-342900">
              <a:buFont typeface="Arial" pitchFamily="34" charset="0"/>
              <a:buChar char="•"/>
            </a:pPr>
            <a:r>
              <a:rPr lang="he-IL" sz="2200" dirty="0" smtClean="0"/>
              <a:t>בשנת 2015 נפלטו לאוויר כ 300 טון </a:t>
            </a:r>
            <a:r>
              <a:rPr lang="en-US" sz="2200" dirty="0" smtClean="0"/>
              <a:t>NMVOC</a:t>
            </a:r>
            <a:r>
              <a:rPr lang="he-IL" sz="2200" dirty="0" smtClean="0"/>
              <a:t> בכרמל </a:t>
            </a:r>
            <a:r>
              <a:rPr lang="he-IL" sz="2200" dirty="0" err="1" smtClean="0"/>
              <a:t>אולפינים</a:t>
            </a:r>
            <a:r>
              <a:rPr lang="he-IL" sz="2200" dirty="0" smtClean="0"/>
              <a:t>.</a:t>
            </a:r>
          </a:p>
          <a:p>
            <a:pPr marL="800100" lvl="1" indent="-342900">
              <a:buFont typeface="Arial" pitchFamily="34" charset="0"/>
              <a:buChar char="•"/>
            </a:pPr>
            <a:r>
              <a:rPr lang="he-IL" sz="2200" dirty="0" smtClean="0"/>
              <a:t>בשנת 2016 נפלטו לאוויר כ 5,100 טון חומרים שונים באירוע שריפת מיכל </a:t>
            </a:r>
            <a:r>
              <a:rPr lang="he-IL" sz="2200" dirty="0" err="1" smtClean="0"/>
              <a:t>בבז"ן</a:t>
            </a:r>
            <a:r>
              <a:rPr lang="he-IL" sz="2200" dirty="0" smtClean="0"/>
              <a:t> </a:t>
            </a:r>
            <a:r>
              <a:rPr lang="he-IL" sz="2200" dirty="0" err="1" smtClean="0"/>
              <a:t>וכ</a:t>
            </a:r>
            <a:r>
              <a:rPr lang="he-IL" sz="2200" dirty="0" smtClean="0"/>
              <a:t> 500 טון </a:t>
            </a:r>
            <a:r>
              <a:rPr lang="en-US" sz="2200" dirty="0" smtClean="0"/>
              <a:t>NNMVOC </a:t>
            </a:r>
            <a:r>
              <a:rPr lang="he-IL" sz="2200" dirty="0" smtClean="0"/>
              <a:t> ברותם </a:t>
            </a:r>
            <a:r>
              <a:rPr lang="he-IL" sz="2200" dirty="0" err="1" smtClean="0"/>
              <a:t>אמפרט</a:t>
            </a:r>
            <a:r>
              <a:rPr lang="he-IL" sz="2200" dirty="0" smtClean="0"/>
              <a:t> נגב.</a:t>
            </a:r>
          </a:p>
          <a:p>
            <a:pPr marL="800100" lvl="1" indent="-342900">
              <a:buFont typeface="Arial" pitchFamily="34" charset="0"/>
              <a:buChar char="•"/>
            </a:pPr>
            <a:r>
              <a:rPr lang="he-IL" sz="2200" dirty="0" smtClean="0"/>
              <a:t>בשנת 2017 כ 2,700 טון חומרים שונים לקרקע </a:t>
            </a:r>
            <a:r>
              <a:rPr lang="he-IL" sz="2200" dirty="0"/>
              <a:t>ברותם </a:t>
            </a:r>
            <a:r>
              <a:rPr lang="he-IL" sz="2200" dirty="0" err="1"/>
              <a:t>אמפרט</a:t>
            </a:r>
            <a:r>
              <a:rPr lang="he-IL" sz="2200" dirty="0"/>
              <a:t> </a:t>
            </a:r>
            <a:r>
              <a:rPr lang="he-IL" sz="2200" dirty="0" smtClean="0"/>
              <a:t>נגב.</a:t>
            </a: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לקחים משנת דיווח 2017 </a:t>
            </a:r>
            <a:r>
              <a:rPr lang="he-IL" sz="4000" b="1" dirty="0" err="1" smtClean="0">
                <a:cs typeface="+mn-cs"/>
              </a:rPr>
              <a:t>במפל"ס</a:t>
            </a:r>
            <a:endParaRPr lang="he-IL" sz="4000" b="1" dirty="0">
              <a:cs typeface="+mn-cs"/>
            </a:endParaRPr>
          </a:p>
        </p:txBody>
      </p:sp>
      <p:sp>
        <p:nvSpPr>
          <p:cNvPr id="4" name="מציין מיקום של מספר שקופית 2"/>
          <p:cNvSpPr>
            <a:spLocks noGrp="1"/>
          </p:cNvSpPr>
          <p:nvPr>
            <p:ph type="sldNum" sz="quarter" idx="12"/>
          </p:nvPr>
        </p:nvSpPr>
        <p:spPr>
          <a:xfrm>
            <a:off x="457200" y="6356350"/>
            <a:ext cx="2133600" cy="365125"/>
          </a:xfrm>
        </p:spPr>
        <p:txBody>
          <a:bodyPr/>
          <a:lstStyle/>
          <a:p>
            <a:fld id="{89212C5D-97ED-40CF-8740-47F456E5E2C3}" type="slidenum">
              <a:rPr lang="he-IL" smtClean="0"/>
              <a:t>42</a:t>
            </a:fld>
            <a:endParaRPr lang="he-IL" dirty="0"/>
          </a:p>
        </p:txBody>
      </p:sp>
    </p:spTree>
    <p:extLst>
      <p:ext uri="{BB962C8B-B14F-4D97-AF65-F5344CB8AC3E}">
        <p14:creationId xmlns:p14="http://schemas.microsoft.com/office/powerpoint/2010/main" val="2169314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276872"/>
            <a:ext cx="7848872" cy="2123658"/>
          </a:xfrm>
          <a:prstGeom prst="rect">
            <a:avLst/>
          </a:prstGeom>
          <a:noFill/>
        </p:spPr>
        <p:txBody>
          <a:bodyPr wrap="square" rtlCol="1">
            <a:spAutoFit/>
          </a:bodyPr>
          <a:lstStyle/>
          <a:p>
            <a:pPr marL="342900" indent="-342900">
              <a:buFont typeface="Arial" pitchFamily="34" charset="0"/>
              <a:buChar char="•"/>
            </a:pPr>
            <a:r>
              <a:rPr lang="he-IL" sz="2200" dirty="0" smtClean="0"/>
              <a:t>המשך הפחתת פליטות לאוויר של תחמוצות חנקן, תחמוצות גופרית, חומרים אורגניים נדיפים ללא מתאן (</a:t>
            </a:r>
            <a:r>
              <a:rPr lang="en-US" sz="2200" dirty="0" smtClean="0"/>
              <a:t>NMVOC</a:t>
            </a:r>
            <a:r>
              <a:rPr lang="he-IL" sz="2200" dirty="0" smtClean="0"/>
              <a:t>) ומזהמים נוספים.</a:t>
            </a:r>
          </a:p>
          <a:p>
            <a:pPr marL="342900" indent="-342900">
              <a:buFont typeface="Arial" pitchFamily="34" charset="0"/>
              <a:buChar char="•"/>
            </a:pPr>
            <a:r>
              <a:rPr lang="he-IL" sz="2200" dirty="0" smtClean="0"/>
              <a:t>המשך הפחתת פליטות לאוויר של חומרים אורגניים נדיפים במפרץ חיפה.</a:t>
            </a:r>
          </a:p>
          <a:p>
            <a:pPr marL="342900" indent="-342900">
              <a:buFont typeface="Arial" pitchFamily="34" charset="0"/>
              <a:buChar char="•"/>
            </a:pPr>
            <a:r>
              <a:rPr lang="he-IL" sz="2200" dirty="0" smtClean="0"/>
              <a:t>המשך עלייה באחוז המחזור של פסולת עירונית מעורבת.</a:t>
            </a:r>
          </a:p>
          <a:p>
            <a:pPr marL="342900" indent="-342900">
              <a:buFont typeface="Arial" pitchFamily="34" charset="0"/>
              <a:buChar char="•"/>
            </a:pPr>
            <a:r>
              <a:rPr lang="he-IL" sz="2200" dirty="0" smtClean="0"/>
              <a:t>המשך עלייה בכמות פסולת בניין המטופלת בתחנות מעבר.</a:t>
            </a:r>
            <a:endParaRPr lang="he-IL" sz="22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הישגים מרכזיים בשנת 2017</a:t>
            </a:r>
            <a:endParaRPr lang="he-IL" sz="4000" b="1" dirty="0">
              <a:cs typeface="+mn-cs"/>
            </a:endParaRPr>
          </a:p>
        </p:txBody>
      </p:sp>
      <p:sp>
        <p:nvSpPr>
          <p:cNvPr id="4" name="מציין מיקום של מספר שקופית 2"/>
          <p:cNvSpPr>
            <a:spLocks noGrp="1"/>
          </p:cNvSpPr>
          <p:nvPr>
            <p:ph type="sldNum" sz="quarter" idx="12"/>
          </p:nvPr>
        </p:nvSpPr>
        <p:spPr>
          <a:xfrm>
            <a:off x="457200" y="6356350"/>
            <a:ext cx="2133600" cy="365125"/>
          </a:xfrm>
        </p:spPr>
        <p:txBody>
          <a:bodyPr/>
          <a:lstStyle/>
          <a:p>
            <a:fld id="{89212C5D-97ED-40CF-8740-47F456E5E2C3}" type="slidenum">
              <a:rPr lang="he-IL" smtClean="0"/>
              <a:t>43</a:t>
            </a:fld>
            <a:endParaRPr lang="he-IL" dirty="0"/>
          </a:p>
        </p:txBody>
      </p:sp>
    </p:spTree>
    <p:extLst>
      <p:ext uri="{BB962C8B-B14F-4D97-AF65-F5344CB8AC3E}">
        <p14:creationId xmlns:p14="http://schemas.microsoft.com/office/powerpoint/2010/main" val="401504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descr="ישנם שלושה עיקרים למרשם: 1. חובת דיווח של מפעל על פליטות והעברות. 2. חובת הממשלה להקמת מערכת ניהול מידע 3. חובת הממשלה לפרסם המידע לציבור" title="עיקרי המרשם"/>
          <p:cNvGrpSpPr/>
          <p:nvPr/>
        </p:nvGrpSpPr>
        <p:grpSpPr>
          <a:xfrm>
            <a:off x="539552" y="5505599"/>
            <a:ext cx="8048615" cy="947737"/>
            <a:chOff x="539552" y="5018982"/>
            <a:chExt cx="8048615" cy="947737"/>
          </a:xfrm>
        </p:grpSpPr>
        <p:sp>
          <p:nvSpPr>
            <p:cNvPr id="14" name="מלבן מעוגל 13"/>
            <p:cNvSpPr/>
            <p:nvPr/>
          </p:nvSpPr>
          <p:spPr bwMode="auto">
            <a:xfrm>
              <a:off x="6787942" y="5031682"/>
              <a:ext cx="1800225" cy="935037"/>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wrap="none" rtlCol="1" anchor="ctr"/>
            <a:lstStyle/>
            <a:p>
              <a:pPr algn="ctr">
                <a:defRPr/>
              </a:pPr>
              <a:r>
                <a:rPr lang="he-IL" sz="2200" dirty="0">
                  <a:solidFill>
                    <a:prstClr val="black"/>
                  </a:solidFill>
                </a:rPr>
                <a:t>פרסום המידע </a:t>
              </a:r>
            </a:p>
            <a:p>
              <a:pPr algn="ctr">
                <a:defRPr/>
              </a:pPr>
              <a:r>
                <a:rPr lang="he-IL" sz="2200" dirty="0">
                  <a:solidFill>
                    <a:prstClr val="black"/>
                  </a:solidFill>
                </a:rPr>
                <a:t>לציבור</a:t>
              </a:r>
            </a:p>
          </p:txBody>
        </p:sp>
        <p:sp>
          <p:nvSpPr>
            <p:cNvPr id="13" name="חץ ימינה 8"/>
            <p:cNvSpPr>
              <a:spLocks noChangeArrowheads="1"/>
            </p:cNvSpPr>
            <p:nvPr/>
          </p:nvSpPr>
          <p:spPr bwMode="auto">
            <a:xfrm>
              <a:off x="5923871" y="5377757"/>
              <a:ext cx="576262" cy="287337"/>
            </a:xfrm>
            <a:prstGeom prst="rightArrow">
              <a:avLst>
                <a:gd name="adj1" fmla="val 50000"/>
                <a:gd name="adj2" fmla="val 50138"/>
              </a:avLst>
            </a:prstGeom>
            <a:solidFill>
              <a:schemeClr val="bg1">
                <a:lumMod val="65000"/>
              </a:schemeClr>
            </a:solidFill>
            <a:ln w="9525" algn="ctr">
              <a:solidFill>
                <a:schemeClr val="tx1"/>
              </a:solidFill>
              <a:round/>
              <a:headEnd/>
              <a:tailEnd/>
            </a:ln>
          </p:spPr>
          <p:txBody>
            <a:bodyPr wrap="none" anchor="ctr"/>
            <a:lstStyle/>
            <a:p>
              <a:endParaRPr lang="he-IL">
                <a:solidFill>
                  <a:prstClr val="black"/>
                </a:solidFill>
              </a:endParaRPr>
            </a:p>
          </p:txBody>
        </p:sp>
        <p:sp>
          <p:nvSpPr>
            <p:cNvPr id="10" name="מלבן מעוגל 1"/>
            <p:cNvSpPr>
              <a:spLocks noChangeArrowheads="1"/>
            </p:cNvSpPr>
            <p:nvPr/>
          </p:nvSpPr>
          <p:spPr bwMode="auto">
            <a:xfrm>
              <a:off x="3835639" y="5018982"/>
              <a:ext cx="1800225" cy="935037"/>
            </a:xfrm>
            <a:prstGeom prst="roundRect">
              <a:avLst>
                <a:gd name="adj" fmla="val 16667"/>
              </a:avLst>
            </a:prstGeom>
            <a:solidFill>
              <a:srgbClr val="CC99FF"/>
            </a:solidFill>
            <a:ln w="9525" algn="ctr">
              <a:solidFill>
                <a:schemeClr val="tx1"/>
              </a:solidFill>
              <a:round/>
              <a:headEnd/>
              <a:tailEnd/>
            </a:ln>
          </p:spPr>
          <p:txBody>
            <a:bodyPr wrap="none" anchor="ctr"/>
            <a:lstStyle/>
            <a:p>
              <a:r>
                <a:rPr lang="he-IL" sz="2200" dirty="0">
                  <a:solidFill>
                    <a:prstClr val="black"/>
                  </a:solidFill>
                </a:rPr>
                <a:t>מערכת ניהול </a:t>
              </a:r>
            </a:p>
            <a:p>
              <a:pPr algn="ctr"/>
              <a:r>
                <a:rPr lang="he-IL" sz="2200" dirty="0">
                  <a:solidFill>
                    <a:prstClr val="black"/>
                  </a:solidFill>
                </a:rPr>
                <a:t>מידע</a:t>
              </a:r>
            </a:p>
          </p:txBody>
        </p:sp>
        <p:sp>
          <p:nvSpPr>
            <p:cNvPr id="11" name="חץ ימינה 2"/>
            <p:cNvSpPr>
              <a:spLocks noChangeArrowheads="1"/>
            </p:cNvSpPr>
            <p:nvPr/>
          </p:nvSpPr>
          <p:spPr bwMode="auto">
            <a:xfrm>
              <a:off x="3115559" y="5342832"/>
              <a:ext cx="576263" cy="287337"/>
            </a:xfrm>
            <a:prstGeom prst="rightArrow">
              <a:avLst>
                <a:gd name="adj1" fmla="val 50000"/>
                <a:gd name="adj2" fmla="val 50138"/>
              </a:avLst>
            </a:prstGeom>
            <a:solidFill>
              <a:schemeClr val="bg1">
                <a:lumMod val="65000"/>
              </a:schemeClr>
            </a:solidFill>
            <a:ln w="9525" algn="ctr">
              <a:solidFill>
                <a:schemeClr val="tx1"/>
              </a:solidFill>
              <a:round/>
              <a:headEnd/>
              <a:tailEnd/>
            </a:ln>
          </p:spPr>
          <p:txBody>
            <a:bodyPr wrap="none" anchor="ctr"/>
            <a:lstStyle/>
            <a:p>
              <a:endParaRPr lang="he-IL">
                <a:solidFill>
                  <a:prstClr val="black"/>
                </a:solidFill>
              </a:endParaRPr>
            </a:p>
          </p:txBody>
        </p:sp>
        <p:sp>
          <p:nvSpPr>
            <p:cNvPr id="12" name="מלבן מעוגל 11" descr="חובת דיווח של מפעל על פליטות והעברות, &#10;הדיווחים מועברים למערכת ניהול מידע. &#10;מידע זה מפורסם לציבור&#10;&#10;" title="עיקרי המרשם"/>
            <p:cNvSpPr/>
            <p:nvPr/>
          </p:nvSpPr>
          <p:spPr bwMode="auto">
            <a:xfrm>
              <a:off x="539552" y="5018982"/>
              <a:ext cx="2360455" cy="935037"/>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he-IL" sz="2200" dirty="0">
                  <a:solidFill>
                    <a:prstClr val="black"/>
                  </a:solidFill>
                </a:rPr>
                <a:t>חובת דיווח של מפעל </a:t>
              </a:r>
            </a:p>
            <a:p>
              <a:pPr algn="ctr">
                <a:defRPr/>
              </a:pPr>
              <a:r>
                <a:rPr lang="he-IL" sz="2200" dirty="0">
                  <a:solidFill>
                    <a:prstClr val="black"/>
                  </a:solidFill>
                </a:rPr>
                <a:t>על פליטות והעברות</a:t>
              </a:r>
            </a:p>
          </p:txBody>
        </p:sp>
      </p:grpSp>
      <p:sp>
        <p:nvSpPr>
          <p:cNvPr id="15" name="Text Box 12"/>
          <p:cNvSpPr txBox="1">
            <a:spLocks noChangeArrowheads="1"/>
          </p:cNvSpPr>
          <p:nvPr/>
        </p:nvSpPr>
        <p:spPr bwMode="auto">
          <a:xfrm>
            <a:off x="4355976" y="4898777"/>
            <a:ext cx="3960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spcBef>
                <a:spcPct val="50000"/>
              </a:spcBef>
            </a:pPr>
            <a:r>
              <a:rPr lang="he-IL" sz="2400" dirty="0">
                <a:solidFill>
                  <a:prstClr val="black"/>
                </a:solidFill>
              </a:rPr>
              <a:t>עיקרי המרשם:</a:t>
            </a:r>
            <a:endParaRPr lang="en-US" sz="2400" dirty="0">
              <a:solidFill>
                <a:prstClr val="black"/>
              </a:solidFill>
            </a:endParaRPr>
          </a:p>
        </p:txBody>
      </p:sp>
      <p:sp>
        <p:nvSpPr>
          <p:cNvPr id="16" name="Text Box 7"/>
          <p:cNvSpPr txBox="1">
            <a:spLocks noChangeArrowheads="1"/>
          </p:cNvSpPr>
          <p:nvPr/>
        </p:nvSpPr>
        <p:spPr bwMode="auto">
          <a:xfrm>
            <a:off x="963293" y="2852936"/>
            <a:ext cx="7322937" cy="1553054"/>
          </a:xfrm>
          <a:prstGeom prst="rect">
            <a:avLst/>
          </a:prstGeom>
          <a:solidFill>
            <a:schemeClr val="bg1">
              <a:lumMod val="95000"/>
            </a:schemeClr>
          </a:solidFill>
          <a:ln>
            <a:solidFill>
              <a:schemeClr val="tx1"/>
            </a:solidFill>
          </a:ln>
          <a:effectLst/>
          <a:extLst/>
        </p:spPr>
        <p:txBody>
          <a:bodyPr wrap="square">
            <a:spAutoFit/>
          </a:bodyPr>
          <a:lstStyle>
            <a:lvl1pPr eaLnBrk="0" hangingPunct="0">
              <a:defRPr sz="2200">
                <a:solidFill>
                  <a:schemeClr val="tx1"/>
                </a:solidFill>
                <a:latin typeface="Arial" pitchFamily="34" charset="0"/>
                <a:cs typeface="Arial" pitchFamily="34" charset="0"/>
              </a:defRPr>
            </a:lvl1pPr>
            <a:lvl2pPr marL="742950" indent="-285750" eaLnBrk="0" hangingPunct="0">
              <a:defRPr sz="2200">
                <a:solidFill>
                  <a:schemeClr val="tx1"/>
                </a:solidFill>
                <a:latin typeface="Arial" pitchFamily="34" charset="0"/>
                <a:cs typeface="Arial" pitchFamily="34" charset="0"/>
              </a:defRPr>
            </a:lvl2pPr>
            <a:lvl3pPr marL="1143000" indent="-228600" eaLnBrk="0" hangingPunct="0">
              <a:defRPr sz="2200">
                <a:solidFill>
                  <a:schemeClr val="tx1"/>
                </a:solidFill>
                <a:latin typeface="Arial" pitchFamily="34" charset="0"/>
                <a:cs typeface="Arial" pitchFamily="34" charset="0"/>
              </a:defRPr>
            </a:lvl3pPr>
            <a:lvl4pPr marL="1600200" indent="-228600" eaLnBrk="0" hangingPunct="0">
              <a:defRPr sz="2200">
                <a:solidFill>
                  <a:schemeClr val="tx1"/>
                </a:solidFill>
                <a:latin typeface="Arial" pitchFamily="34" charset="0"/>
                <a:cs typeface="Arial" pitchFamily="34" charset="0"/>
              </a:defRPr>
            </a:lvl4pPr>
            <a:lvl5pPr marL="2057400" indent="-228600" eaLnBrk="0" hangingPunct="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eaLnBrk="1" hangingPunct="1">
              <a:lnSpc>
                <a:spcPct val="150000"/>
              </a:lnSpc>
            </a:pPr>
            <a:r>
              <a:rPr lang="he-IL" dirty="0">
                <a:solidFill>
                  <a:prstClr val="black"/>
                </a:solidFill>
              </a:rPr>
              <a:t>ישראל התחייבה ליישם את מרשם הפליטות לסביבה (</a:t>
            </a:r>
            <a:r>
              <a:rPr lang="en-US" dirty="0">
                <a:solidFill>
                  <a:prstClr val="black"/>
                </a:solidFill>
              </a:rPr>
              <a:t>PRTR</a:t>
            </a:r>
            <a:r>
              <a:rPr lang="he-IL" dirty="0">
                <a:solidFill>
                  <a:prstClr val="black"/>
                </a:solidFill>
              </a:rPr>
              <a:t>) במסגרת הצטרפותה לארגון ה- </a:t>
            </a:r>
            <a:r>
              <a:rPr lang="en-US" dirty="0">
                <a:solidFill>
                  <a:prstClr val="black"/>
                </a:solidFill>
              </a:rPr>
              <a:t>OECD</a:t>
            </a:r>
            <a:r>
              <a:rPr lang="he-IL" dirty="0">
                <a:solidFill>
                  <a:prstClr val="black"/>
                </a:solidFill>
              </a:rPr>
              <a:t>. </a:t>
            </a:r>
            <a:endParaRPr lang="he-IL" dirty="0" smtClean="0">
              <a:solidFill>
                <a:prstClr val="black"/>
              </a:solidFill>
            </a:endParaRPr>
          </a:p>
          <a:p>
            <a:pPr eaLnBrk="1" hangingPunct="1">
              <a:lnSpc>
                <a:spcPct val="150000"/>
              </a:lnSpc>
            </a:pPr>
            <a:r>
              <a:rPr lang="he-IL" dirty="0" smtClean="0">
                <a:solidFill>
                  <a:prstClr val="black"/>
                </a:solidFill>
              </a:rPr>
              <a:t>כמעט </a:t>
            </a:r>
            <a:r>
              <a:rPr lang="he-IL" dirty="0">
                <a:solidFill>
                  <a:prstClr val="black"/>
                </a:solidFill>
              </a:rPr>
              <a:t>לכל מדינות ה </a:t>
            </a:r>
            <a:r>
              <a:rPr lang="en-US" dirty="0">
                <a:solidFill>
                  <a:prstClr val="black"/>
                </a:solidFill>
              </a:rPr>
              <a:t>OECD</a:t>
            </a:r>
            <a:r>
              <a:rPr lang="he-IL" dirty="0">
                <a:solidFill>
                  <a:prstClr val="black"/>
                </a:solidFill>
              </a:rPr>
              <a:t> יש מרשם </a:t>
            </a:r>
            <a:r>
              <a:rPr lang="en-US" dirty="0">
                <a:solidFill>
                  <a:prstClr val="black"/>
                </a:solidFill>
              </a:rPr>
              <a:t>PRTR</a:t>
            </a:r>
            <a:r>
              <a:rPr lang="he-IL" dirty="0">
                <a:solidFill>
                  <a:prstClr val="black"/>
                </a:solidFill>
              </a:rPr>
              <a:t>.</a:t>
            </a:r>
          </a:p>
        </p:txBody>
      </p:sp>
      <p:sp>
        <p:nvSpPr>
          <p:cNvPr id="8" name="מציין מיקום טקסט 1"/>
          <p:cNvSpPr txBox="1">
            <a:spLocks/>
          </p:cNvSpPr>
          <p:nvPr/>
        </p:nvSpPr>
        <p:spPr>
          <a:xfrm>
            <a:off x="557227" y="1916832"/>
            <a:ext cx="6679069" cy="43180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spcBef>
                <a:spcPct val="50000"/>
              </a:spcBef>
              <a:buNone/>
            </a:pPr>
            <a:r>
              <a:rPr lang="en-US" sz="2200" b="1" dirty="0" smtClean="0">
                <a:solidFill>
                  <a:prstClr val="black"/>
                </a:solidFill>
                <a:latin typeface="Arial" pitchFamily="34" charset="0"/>
                <a:cs typeface="Arial" pitchFamily="34" charset="0"/>
              </a:rPr>
              <a:t>PRTR - Pollutant Release and Transfer Register</a:t>
            </a:r>
            <a:endParaRPr lang="he-IL" sz="2200" b="1" dirty="0">
              <a:solidFill>
                <a:prstClr val="black"/>
              </a:solidFill>
              <a:latin typeface="Arial" pitchFamily="34" charset="0"/>
              <a:cs typeface="Arial" pitchFamily="34" charset="0"/>
            </a:endParaRP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fontScale="90000"/>
          </a:bodyPr>
          <a:lstStyle/>
          <a:p>
            <a:r>
              <a:rPr lang="he-IL" b="1" dirty="0" err="1" smtClean="0">
                <a:cs typeface="+mn-cs"/>
              </a:rPr>
              <a:t>המפל"ס</a:t>
            </a:r>
            <a:r>
              <a:rPr lang="he-IL" b="1" dirty="0">
                <a:cs typeface="+mn-cs"/>
              </a:rPr>
              <a:t> </a:t>
            </a:r>
            <a:r>
              <a:rPr lang="he-IL" b="1" dirty="0" smtClean="0">
                <a:cs typeface="+mn-cs"/>
              </a:rPr>
              <a:t>מבוסס על עקרונות </a:t>
            </a:r>
            <a:br>
              <a:rPr lang="he-IL" b="1" dirty="0" smtClean="0">
                <a:cs typeface="+mn-cs"/>
              </a:rPr>
            </a:br>
            <a:r>
              <a:rPr lang="he-IL" b="1" dirty="0" smtClean="0">
                <a:cs typeface="+mn-cs"/>
              </a:rPr>
              <a:t>ה </a:t>
            </a:r>
            <a:r>
              <a:rPr lang="en-US" b="1" dirty="0" smtClean="0">
                <a:cs typeface="+mn-cs"/>
              </a:rPr>
              <a:t>PRTR</a:t>
            </a:r>
            <a:r>
              <a:rPr lang="he-IL" b="1" dirty="0" smtClean="0">
                <a:cs typeface="+mn-cs"/>
              </a:rPr>
              <a:t> הבין-לאומי</a:t>
            </a:r>
            <a:endParaRPr lang="he-IL"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5</a:t>
            </a:fld>
            <a:endParaRPr lang="he-IL"/>
          </a:p>
        </p:txBody>
      </p:sp>
    </p:spTree>
    <p:extLst>
      <p:ext uri="{BB962C8B-B14F-4D97-AF65-F5344CB8AC3E}">
        <p14:creationId xmlns:p14="http://schemas.microsoft.com/office/powerpoint/2010/main" val="1152472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2"/>
          <p:cNvSpPr txBox="1">
            <a:spLocks/>
          </p:cNvSpPr>
          <p:nvPr/>
        </p:nvSpPr>
        <p:spPr>
          <a:xfrm>
            <a:off x="251520" y="2204864"/>
            <a:ext cx="8280921" cy="3888432"/>
          </a:xfrm>
          <a:prstGeom prst="rect">
            <a:avLst/>
          </a:prstGeom>
        </p:spPr>
        <p:txBody>
          <a:bodyPr vert="horz" lIns="91440" tIns="45720" rIns="91440" bIns="45720" rtlCol="0" anchor="t">
            <a:noAutofit/>
          </a:bodyPr>
          <a:lstStyle>
            <a:defPPr>
              <a:defRPr lang="he-IL"/>
            </a:defPPr>
            <a:lvl1pPr marL="0" algn="ctr" defTabSz="914400" rtl="1" eaLnBrk="1" latinLnBrk="0" hangingPunct="1">
              <a:defRPr sz="120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r>
              <a:rPr lang="he-IL" sz="2200" dirty="0" smtClean="0">
                <a:solidFill>
                  <a:schemeClr val="tx1"/>
                </a:solidFill>
              </a:rPr>
              <a:t>הבעלים של מפעל המקיים פעילות המופיעה בתוספת השנייה לחוק. </a:t>
            </a:r>
          </a:p>
          <a:p>
            <a:pPr algn="r"/>
            <a:r>
              <a:rPr lang="he-IL" sz="2200" dirty="0" smtClean="0">
                <a:solidFill>
                  <a:schemeClr val="tx1"/>
                </a:solidFill>
              </a:rPr>
              <a:t>תוספת זו כוללת רשימה של 74 סוגי פעילויות שונים, שלהם פוטנציאל השפעה על הסביבה, ובהם:</a:t>
            </a:r>
          </a:p>
          <a:p>
            <a:pPr marL="342900" indent="-342900" algn="r">
              <a:buFont typeface="Arial" pitchFamily="34" charset="0"/>
              <a:buChar char="•"/>
            </a:pPr>
            <a:r>
              <a:rPr lang="he-IL" sz="2200" dirty="0" smtClean="0">
                <a:solidFill>
                  <a:schemeClr val="tx1"/>
                </a:solidFill>
              </a:rPr>
              <a:t>תעשיית האנרגיה – תחנות כוח, בתי זיקוק, הפקת דלק ועוד</a:t>
            </a:r>
          </a:p>
          <a:p>
            <a:pPr marL="342900" indent="-342900" algn="r">
              <a:buFont typeface="Arial" pitchFamily="34" charset="0"/>
              <a:buChar char="•"/>
            </a:pPr>
            <a:r>
              <a:rPr lang="he-IL" sz="2200" dirty="0" smtClean="0">
                <a:solidFill>
                  <a:schemeClr val="tx1"/>
                </a:solidFill>
              </a:rPr>
              <a:t>תעשייה כימית – כולל מפעלי יצור תרופות, דשנים, חומרי הדברה ועוד</a:t>
            </a:r>
          </a:p>
          <a:p>
            <a:pPr marL="342900" indent="-342900" algn="r">
              <a:buFont typeface="Arial" pitchFamily="34" charset="0"/>
              <a:buChar char="•"/>
            </a:pPr>
            <a:r>
              <a:rPr lang="he-IL" sz="2200" dirty="0" smtClean="0">
                <a:solidFill>
                  <a:schemeClr val="tx1"/>
                </a:solidFill>
              </a:rPr>
              <a:t>תעשיית המתכת – מפעלי יציקה, התכה, </a:t>
            </a:r>
            <a:r>
              <a:rPr lang="he-IL" sz="2200" dirty="0" err="1" smtClean="0">
                <a:solidFill>
                  <a:schemeClr val="tx1"/>
                </a:solidFill>
              </a:rPr>
              <a:t>גילוון</a:t>
            </a:r>
            <a:r>
              <a:rPr lang="he-IL" sz="2200" dirty="0" smtClean="0">
                <a:solidFill>
                  <a:schemeClr val="tx1"/>
                </a:solidFill>
              </a:rPr>
              <a:t>, ציפוי מתכות ועוד</a:t>
            </a:r>
          </a:p>
          <a:p>
            <a:pPr marL="342900" indent="-342900" algn="r">
              <a:buFont typeface="Arial" pitchFamily="34" charset="0"/>
              <a:buChar char="•"/>
            </a:pPr>
            <a:r>
              <a:rPr lang="he-IL" sz="2200" dirty="0" smtClean="0">
                <a:solidFill>
                  <a:schemeClr val="tx1"/>
                </a:solidFill>
              </a:rPr>
              <a:t>תעשיית מזון ומשקאות, מחלבות משחטות</a:t>
            </a:r>
          </a:p>
          <a:p>
            <a:pPr marL="342900" indent="-342900" algn="r">
              <a:buFont typeface="Arial" pitchFamily="34" charset="0"/>
              <a:buChar char="•"/>
            </a:pPr>
            <a:r>
              <a:rPr lang="he-IL" sz="2200" dirty="0" smtClean="0">
                <a:solidFill>
                  <a:schemeClr val="tx1"/>
                </a:solidFill>
              </a:rPr>
              <a:t>פסולת ושפכים – מכוני טיפול בשפכים, מטמנות פסולת, תחנות מעבר ועוד </a:t>
            </a:r>
          </a:p>
          <a:p>
            <a:pPr marL="342900" indent="-342900" algn="r">
              <a:buFont typeface="Arial" pitchFamily="34" charset="0"/>
              <a:buChar char="•"/>
            </a:pPr>
            <a:r>
              <a:rPr lang="he-IL" sz="2200" dirty="0">
                <a:solidFill>
                  <a:schemeClr val="tx1"/>
                </a:solidFill>
              </a:rPr>
              <a:t>ענף החקלאות -   </a:t>
            </a:r>
            <a:r>
              <a:rPr lang="he-IL" sz="2200" dirty="0" smtClean="0">
                <a:solidFill>
                  <a:schemeClr val="tx1"/>
                </a:solidFill>
              </a:rPr>
              <a:t>לולים, חזיריות, מדגים</a:t>
            </a:r>
            <a:endParaRPr lang="he-IL" sz="2200" dirty="0">
              <a:solidFill>
                <a:schemeClr val="tx1"/>
              </a:solidFill>
            </a:endParaRPr>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b="1" dirty="0" smtClean="0">
                <a:cs typeface="+mn-cs"/>
              </a:rPr>
              <a:t>מי צריך לדווח </a:t>
            </a:r>
            <a:r>
              <a:rPr lang="he-IL" b="1" dirty="0" err="1" smtClean="0">
                <a:cs typeface="+mn-cs"/>
              </a:rPr>
              <a:t>למפל"ס</a:t>
            </a:r>
            <a:r>
              <a:rPr lang="he-IL" b="1" dirty="0" smtClean="0">
                <a:cs typeface="+mn-cs"/>
              </a:rPr>
              <a:t>?</a:t>
            </a:r>
            <a:endParaRPr lang="he-IL"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6</a:t>
            </a:fld>
            <a:endParaRPr lang="he-IL"/>
          </a:p>
        </p:txBody>
      </p:sp>
    </p:spTree>
    <p:extLst>
      <p:ext uri="{BB962C8B-B14F-4D97-AF65-F5344CB8AC3E}">
        <p14:creationId xmlns:p14="http://schemas.microsoft.com/office/powerpoint/2010/main" val="2493743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p:cNvSpPr/>
          <p:nvPr/>
        </p:nvSpPr>
        <p:spPr>
          <a:xfrm>
            <a:off x="179512" y="5085184"/>
            <a:ext cx="8856984" cy="1754326"/>
          </a:xfrm>
          <a:prstGeom prst="rect">
            <a:avLst/>
          </a:prstGeom>
        </p:spPr>
        <p:txBody>
          <a:bodyPr wrap="square">
            <a:spAutoFit/>
          </a:bodyPr>
          <a:lstStyle/>
          <a:p>
            <a:r>
              <a:rPr lang="he-IL" dirty="0"/>
              <a:t>העלייה במספר המדווחים </a:t>
            </a:r>
            <a:r>
              <a:rPr lang="he-IL" dirty="0" smtClean="0"/>
              <a:t>במהלך השנים אינה </a:t>
            </a:r>
            <a:r>
              <a:rPr lang="he-IL" dirty="0"/>
              <a:t>נובעת ברובה מגידול הפעילות העסקית, אלא מפעילות איתור, פיקוח ואכיפה כנגד מפעלים שאינם מדווחים (בשנת </a:t>
            </a:r>
            <a:r>
              <a:rPr lang="he-IL" dirty="0" smtClean="0"/>
              <a:t>2017 הוטלו 8 עיצומים כספיים עקב אי דיווח למפל"ס).</a:t>
            </a:r>
          </a:p>
          <a:p>
            <a:r>
              <a:rPr lang="he-IL" dirty="0" smtClean="0"/>
              <a:t>קיימים הבדלים קלים עם מספרי המדווחים שפורסמו בשנה שעברה, מאחר שהמשרד דרש הגשת דיווח ממספר מפעלים שלא דיווחו עד כה </a:t>
            </a:r>
            <a:r>
              <a:rPr lang="he-IL" dirty="0"/>
              <a:t>וכן </a:t>
            </a:r>
            <a:r>
              <a:rPr lang="he-IL" dirty="0" smtClean="0"/>
              <a:t>הוסרו דיווחו מפעלים שנמצא כי דיווחו </a:t>
            </a:r>
            <a:r>
              <a:rPr lang="he-IL" dirty="0"/>
              <a:t>מבלי </a:t>
            </a:r>
            <a:r>
              <a:rPr lang="he-IL" dirty="0" smtClean="0"/>
              <a:t>שהיו חייבים בדיווח. </a:t>
            </a:r>
            <a:endParaRPr lang="he-IL" dirty="0"/>
          </a:p>
        </p:txBody>
      </p:sp>
      <p:sp>
        <p:nvSpPr>
          <p:cNvPr id="10" name="TextBox 9"/>
          <p:cNvSpPr txBox="1"/>
          <p:nvPr/>
        </p:nvSpPr>
        <p:spPr>
          <a:xfrm>
            <a:off x="5004048" y="1628800"/>
            <a:ext cx="820450" cy="430887"/>
          </a:xfrm>
          <a:prstGeom prst="rect">
            <a:avLst/>
          </a:prstGeom>
          <a:noFill/>
        </p:spPr>
        <p:txBody>
          <a:bodyPr wrap="square" rtlCol="1">
            <a:spAutoFit/>
          </a:bodyPr>
          <a:lstStyle/>
          <a:p>
            <a:r>
              <a:rPr lang="he-IL" sz="2200" dirty="0" smtClean="0">
                <a:solidFill>
                  <a:prstClr val="black"/>
                </a:solidFill>
              </a:rPr>
              <a:t>568</a:t>
            </a:r>
            <a:endParaRPr lang="he-IL" sz="2200" dirty="0">
              <a:solidFill>
                <a:prstClr val="black"/>
              </a:solidFill>
            </a:endParaRPr>
          </a:p>
        </p:txBody>
      </p:sp>
      <p:sp>
        <p:nvSpPr>
          <p:cNvPr id="32" name="TextBox 31"/>
          <p:cNvSpPr txBox="1"/>
          <p:nvPr/>
        </p:nvSpPr>
        <p:spPr>
          <a:xfrm>
            <a:off x="4283968" y="1628800"/>
            <a:ext cx="820450" cy="430887"/>
          </a:xfrm>
          <a:prstGeom prst="rect">
            <a:avLst/>
          </a:prstGeom>
          <a:noFill/>
        </p:spPr>
        <p:txBody>
          <a:bodyPr wrap="square" rtlCol="1">
            <a:spAutoFit/>
          </a:bodyPr>
          <a:lstStyle/>
          <a:p>
            <a:r>
              <a:rPr lang="he-IL" sz="2200" dirty="0" smtClean="0">
                <a:solidFill>
                  <a:prstClr val="black"/>
                </a:solidFill>
              </a:rPr>
              <a:t>583</a:t>
            </a:r>
            <a:endParaRPr lang="he-IL" sz="2200" dirty="0">
              <a:solidFill>
                <a:prstClr val="black"/>
              </a:solidFill>
            </a:endParaRPr>
          </a:p>
        </p:txBody>
      </p:sp>
      <p:sp>
        <p:nvSpPr>
          <p:cNvPr id="31" name="TextBox 30"/>
          <p:cNvSpPr txBox="1"/>
          <p:nvPr/>
        </p:nvSpPr>
        <p:spPr>
          <a:xfrm>
            <a:off x="3563888" y="1651716"/>
            <a:ext cx="758510" cy="430888"/>
          </a:xfrm>
          <a:prstGeom prst="rect">
            <a:avLst/>
          </a:prstGeom>
          <a:noFill/>
        </p:spPr>
        <p:txBody>
          <a:bodyPr wrap="square" rtlCol="1">
            <a:spAutoFit/>
          </a:bodyPr>
          <a:lstStyle/>
          <a:p>
            <a:r>
              <a:rPr lang="he-IL" sz="2200" dirty="0" smtClean="0">
                <a:solidFill>
                  <a:prstClr val="black"/>
                </a:solidFill>
              </a:rPr>
              <a:t>567</a:t>
            </a:r>
            <a:endParaRPr lang="he-IL" sz="2200" dirty="0">
              <a:solidFill>
                <a:prstClr val="black"/>
              </a:solidFill>
            </a:endParaRPr>
          </a:p>
        </p:txBody>
      </p:sp>
      <p:sp>
        <p:nvSpPr>
          <p:cNvPr id="30" name="TextBox 29"/>
          <p:cNvSpPr txBox="1"/>
          <p:nvPr/>
        </p:nvSpPr>
        <p:spPr>
          <a:xfrm>
            <a:off x="2771800" y="1773977"/>
            <a:ext cx="746730" cy="430887"/>
          </a:xfrm>
          <a:prstGeom prst="rect">
            <a:avLst/>
          </a:prstGeom>
          <a:noFill/>
        </p:spPr>
        <p:txBody>
          <a:bodyPr wrap="square" rtlCol="1">
            <a:spAutoFit/>
          </a:bodyPr>
          <a:lstStyle/>
          <a:p>
            <a:r>
              <a:rPr lang="he-IL" sz="2200" dirty="0" smtClean="0">
                <a:solidFill>
                  <a:prstClr val="black"/>
                </a:solidFill>
              </a:rPr>
              <a:t>535</a:t>
            </a:r>
            <a:endParaRPr lang="he-IL" sz="2200" dirty="0">
              <a:solidFill>
                <a:prstClr val="black"/>
              </a:solidFill>
            </a:endParaRPr>
          </a:p>
        </p:txBody>
      </p:sp>
      <p:sp>
        <p:nvSpPr>
          <p:cNvPr id="29" name="TextBox 28"/>
          <p:cNvSpPr txBox="1"/>
          <p:nvPr/>
        </p:nvSpPr>
        <p:spPr>
          <a:xfrm>
            <a:off x="2051720" y="1859033"/>
            <a:ext cx="701109" cy="430887"/>
          </a:xfrm>
          <a:prstGeom prst="rect">
            <a:avLst/>
          </a:prstGeom>
          <a:noFill/>
        </p:spPr>
        <p:txBody>
          <a:bodyPr wrap="square" rtlCol="1">
            <a:spAutoFit/>
          </a:bodyPr>
          <a:lstStyle/>
          <a:p>
            <a:r>
              <a:rPr lang="he-IL" sz="2200" dirty="0" smtClean="0">
                <a:solidFill>
                  <a:prstClr val="black"/>
                </a:solidFill>
              </a:rPr>
              <a:t>509</a:t>
            </a:r>
            <a:endParaRPr lang="he-IL" sz="2200" dirty="0">
              <a:solidFill>
                <a:prstClr val="black"/>
              </a:solidFill>
            </a:endParaRPr>
          </a:p>
        </p:txBody>
      </p:sp>
      <p:sp>
        <p:nvSpPr>
          <p:cNvPr id="28" name="TextBox 27"/>
          <p:cNvSpPr txBox="1"/>
          <p:nvPr/>
        </p:nvSpPr>
        <p:spPr>
          <a:xfrm>
            <a:off x="1245147" y="2034252"/>
            <a:ext cx="662677" cy="430887"/>
          </a:xfrm>
          <a:prstGeom prst="rect">
            <a:avLst/>
          </a:prstGeom>
          <a:noFill/>
        </p:spPr>
        <p:txBody>
          <a:bodyPr wrap="square" rtlCol="1">
            <a:spAutoFit/>
          </a:bodyPr>
          <a:lstStyle/>
          <a:p>
            <a:r>
              <a:rPr lang="he-IL" sz="2200" dirty="0" smtClean="0">
                <a:solidFill>
                  <a:prstClr val="black"/>
                </a:solidFill>
              </a:rPr>
              <a:t>490</a:t>
            </a:r>
          </a:p>
        </p:txBody>
      </p:sp>
      <p:graphicFrame>
        <p:nvGraphicFramePr>
          <p:cNvPr id="26" name="תרשים 25" descr="490 מדווחים בשנת 2012&#10;509 מדווחים בשנת 2013&#10;535 מדווחים בשנת 2014&#10;567 מדווחים בשנת 2015&#10;583 מדווחים בשנת 2016&#10;568 מדווחים בשנת 2017" title="התפלגות מדווחים לפי שנים"/>
          <p:cNvGraphicFramePr/>
          <p:nvPr>
            <p:extLst>
              <p:ext uri="{D42A27DB-BD31-4B8C-83A1-F6EECF244321}">
                <p14:modId xmlns:p14="http://schemas.microsoft.com/office/powerpoint/2010/main" val="884874229"/>
              </p:ext>
            </p:extLst>
          </p:nvPr>
        </p:nvGraphicFramePr>
        <p:xfrm>
          <a:off x="1052373" y="1484784"/>
          <a:ext cx="7494135" cy="3510779"/>
        </p:xfrm>
        <a:graphic>
          <a:graphicData uri="http://schemas.openxmlformats.org/drawingml/2006/chart">
            <c:chart xmlns:c="http://schemas.openxmlformats.org/drawingml/2006/chart" xmlns:r="http://schemas.openxmlformats.org/officeDocument/2006/relationships" r:id="rId2"/>
          </a:graphicData>
        </a:graphic>
      </p:graphicFrame>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מספר המדווחים למפל"ס</a:t>
            </a:r>
            <a:endParaRPr lang="he-IL" sz="4000" b="1" dirty="0">
              <a:cs typeface="+mn-cs"/>
            </a:endParaRPr>
          </a:p>
        </p:txBody>
      </p:sp>
      <p:sp>
        <p:nvSpPr>
          <p:cNvPr id="12" name="מציין מיקום של מספר שקופית 2"/>
          <p:cNvSpPr>
            <a:spLocks noGrp="1"/>
          </p:cNvSpPr>
          <p:nvPr>
            <p:ph type="sldNum" sz="quarter" idx="12"/>
          </p:nvPr>
        </p:nvSpPr>
        <p:spPr>
          <a:xfrm>
            <a:off x="457200" y="6356350"/>
            <a:ext cx="2133600" cy="365125"/>
          </a:xfrm>
        </p:spPr>
        <p:txBody>
          <a:bodyPr/>
          <a:lstStyle/>
          <a:p>
            <a:fld id="{89212C5D-97ED-40CF-8740-47F456E5E2C3}" type="slidenum">
              <a:rPr lang="he-IL" smtClean="0"/>
              <a:t>7</a:t>
            </a:fld>
            <a:endParaRPr lang="he-IL"/>
          </a:p>
        </p:txBody>
      </p:sp>
    </p:spTree>
    <p:extLst>
      <p:ext uri="{BB962C8B-B14F-4D97-AF65-F5344CB8AC3E}">
        <p14:creationId xmlns:p14="http://schemas.microsoft.com/office/powerpoint/2010/main" val="2561291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descr="האיור מציג באופן חזותי על גבי מפה את הטקסט של השקופית" title="מגמות במיקום מפעלי תעשייה 2012 עד 2017"/>
          <p:cNvGrpSpPr/>
          <p:nvPr/>
        </p:nvGrpSpPr>
        <p:grpSpPr>
          <a:xfrm>
            <a:off x="467544" y="1700808"/>
            <a:ext cx="3340931" cy="4464496"/>
            <a:chOff x="467544" y="1700808"/>
            <a:chExt cx="3340931" cy="4464496"/>
          </a:xfrm>
        </p:grpSpPr>
        <p:pic>
          <p:nvPicPr>
            <p:cNvPr id="1026" name="Picture 2" descr="האיור מציג את באופן חזותי את הטקסט של השקופית" title="מגמות במיקום מפעלי תעשייה"/>
            <p:cNvPicPr>
              <a:picLocks noChangeAspect="1" noChangeArrowheads="1"/>
            </p:cNvPicPr>
            <p:nvPr/>
          </p:nvPicPr>
          <p:blipFill rotWithShape="1">
            <a:blip r:embed="rId2">
              <a:extLst>
                <a:ext uri="{28A0092B-C50C-407E-A947-70E740481C1C}">
                  <a14:useLocalDpi xmlns:a14="http://schemas.microsoft.com/office/drawing/2010/main" val="0"/>
                </a:ext>
              </a:extLst>
            </a:blip>
            <a:srcRect l="26657" t="14505" r="39977" b="6228"/>
            <a:stretch/>
          </p:blipFill>
          <p:spPr bwMode="auto">
            <a:xfrm>
              <a:off x="467544" y="1700808"/>
              <a:ext cx="3340931" cy="44644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אליפסה 4"/>
            <p:cNvSpPr/>
            <p:nvPr/>
          </p:nvSpPr>
          <p:spPr>
            <a:xfrm>
              <a:off x="971600" y="5157192"/>
              <a:ext cx="972108" cy="1008112"/>
            </a:xfrm>
            <a:prstGeom prst="ellipse">
              <a:avLst/>
            </a:prstGeom>
            <a:solidFill>
              <a:schemeClr val="accent5">
                <a:lumMod val="75000"/>
                <a:alpha val="4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b="1" dirty="0" smtClean="0">
                  <a:solidFill>
                    <a:schemeClr val="tx1"/>
                  </a:solidFill>
                </a:rPr>
                <a:t>10%+</a:t>
              </a:r>
              <a:endParaRPr lang="he-IL" b="1" dirty="0">
                <a:solidFill>
                  <a:schemeClr val="tx1"/>
                </a:solidFill>
              </a:endParaRPr>
            </a:p>
          </p:txBody>
        </p:sp>
        <p:sp>
          <p:nvSpPr>
            <p:cNvPr id="13" name="אליפסה 12"/>
            <p:cNvSpPr/>
            <p:nvPr/>
          </p:nvSpPr>
          <p:spPr>
            <a:xfrm>
              <a:off x="1907704" y="4437112"/>
              <a:ext cx="584448" cy="576064"/>
            </a:xfrm>
            <a:prstGeom prst="ellipse">
              <a:avLst/>
            </a:prstGeom>
            <a:solidFill>
              <a:schemeClr val="bg1">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b="1" dirty="0" smtClean="0">
                  <a:solidFill>
                    <a:schemeClr val="tx1"/>
                  </a:solidFill>
                </a:rPr>
                <a:t>0%</a:t>
              </a:r>
              <a:endParaRPr lang="he-IL" b="1" dirty="0">
                <a:solidFill>
                  <a:schemeClr val="tx1"/>
                </a:solidFill>
              </a:endParaRPr>
            </a:p>
          </p:txBody>
        </p:sp>
        <p:sp>
          <p:nvSpPr>
            <p:cNvPr id="11" name="אליפסה 10"/>
            <p:cNvSpPr/>
            <p:nvPr/>
          </p:nvSpPr>
          <p:spPr>
            <a:xfrm>
              <a:off x="1335832" y="3573016"/>
              <a:ext cx="715888" cy="720080"/>
            </a:xfrm>
            <a:prstGeom prst="ellipse">
              <a:avLst/>
            </a:prstGeom>
            <a:solidFill>
              <a:schemeClr val="accent6">
                <a:lumMod val="60000"/>
                <a:lumOff val="40000"/>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sz="1600" b="1" dirty="0" smtClean="0">
                  <a:solidFill>
                    <a:schemeClr val="tx1"/>
                  </a:solidFill>
                </a:rPr>
                <a:t>8%-</a:t>
              </a:r>
              <a:endParaRPr lang="he-IL" sz="1600" b="1" dirty="0">
                <a:solidFill>
                  <a:schemeClr val="tx1"/>
                </a:solidFill>
              </a:endParaRPr>
            </a:p>
          </p:txBody>
        </p:sp>
        <p:sp>
          <p:nvSpPr>
            <p:cNvPr id="8" name="אליפסה 7"/>
            <p:cNvSpPr/>
            <p:nvPr/>
          </p:nvSpPr>
          <p:spPr>
            <a:xfrm>
              <a:off x="1547664" y="2348880"/>
              <a:ext cx="792088" cy="792088"/>
            </a:xfrm>
            <a:prstGeom prst="ellipse">
              <a:avLst/>
            </a:prstGeom>
            <a:solidFill>
              <a:schemeClr val="accent6">
                <a:lumMod val="60000"/>
                <a:lumOff val="40000"/>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b="1" dirty="0" smtClean="0">
                  <a:solidFill>
                    <a:schemeClr val="tx1"/>
                  </a:solidFill>
                </a:rPr>
                <a:t>3%-</a:t>
              </a:r>
              <a:endParaRPr lang="he-IL" b="1" dirty="0">
                <a:solidFill>
                  <a:schemeClr val="tx1"/>
                </a:solidFill>
              </a:endParaRPr>
            </a:p>
          </p:txBody>
        </p:sp>
        <p:sp>
          <p:nvSpPr>
            <p:cNvPr id="7" name="אליפסה 6"/>
            <p:cNvSpPr/>
            <p:nvPr/>
          </p:nvSpPr>
          <p:spPr>
            <a:xfrm>
              <a:off x="2483768" y="2132856"/>
              <a:ext cx="792088" cy="792088"/>
            </a:xfrm>
            <a:prstGeom prst="ellipse">
              <a:avLst/>
            </a:prstGeom>
            <a:solidFill>
              <a:schemeClr val="accent5">
                <a:lumMod val="75000"/>
                <a:alpha val="3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he-IL" b="1" dirty="0" smtClean="0">
                  <a:solidFill>
                    <a:schemeClr val="tx1"/>
                  </a:solidFill>
                </a:rPr>
                <a:t>3%+</a:t>
              </a:r>
              <a:endParaRPr lang="he-IL" b="1" dirty="0">
                <a:solidFill>
                  <a:schemeClr val="tx1"/>
                </a:solidFill>
              </a:endParaRPr>
            </a:p>
          </p:txBody>
        </p:sp>
      </p:grpSp>
      <p:sp>
        <p:nvSpPr>
          <p:cNvPr id="10" name="TextBox 9"/>
          <p:cNvSpPr txBox="1"/>
          <p:nvPr/>
        </p:nvSpPr>
        <p:spPr>
          <a:xfrm>
            <a:off x="3808475" y="1700808"/>
            <a:ext cx="4939989" cy="4708981"/>
          </a:xfrm>
          <a:prstGeom prst="rect">
            <a:avLst/>
          </a:prstGeom>
          <a:noFill/>
        </p:spPr>
        <p:txBody>
          <a:bodyPr wrap="square" rtlCol="1">
            <a:spAutoFit/>
          </a:bodyPr>
          <a:lstStyle/>
          <a:p>
            <a:r>
              <a:rPr lang="he-IL" sz="2000" dirty="0" smtClean="0"/>
              <a:t>בשש שנות קיומו של </a:t>
            </a:r>
            <a:r>
              <a:rPr lang="he-IL" sz="2000" dirty="0" err="1" smtClean="0"/>
              <a:t>המפל"ס</a:t>
            </a:r>
            <a:r>
              <a:rPr lang="he-IL" sz="2000" dirty="0" smtClean="0"/>
              <a:t> חלה עלייה במספר המדווחים מענפי התעשייה במחוזות דרום וצפון (10% ו 3% בהתאמה).</a:t>
            </a:r>
          </a:p>
          <a:p>
            <a:r>
              <a:rPr lang="he-IL" sz="2000" dirty="0" smtClean="0"/>
              <a:t>ואילו במחוזות תל אביב ומרכז חלה ירידה של 13% במספר המדווחים ובמחוז חיפה חלה ירידה של 3%. במחוז ירושלים לא חל שינוי.</a:t>
            </a:r>
          </a:p>
          <a:p>
            <a:r>
              <a:rPr lang="he-IL" sz="2000" dirty="0" smtClean="0"/>
              <a:t>השינויים נובעים מסגירה/פתיחה של מפעלים; הורדת היקף פעילות אל מתחת לסף המחייב דיווח; העתקת מפעלים.</a:t>
            </a:r>
          </a:p>
          <a:p>
            <a:r>
              <a:rPr lang="he-IL" sz="2000" dirty="0" smtClean="0"/>
              <a:t>במחוז דרום העלייה נובעת בעיקר מהקמה של 5 תחנות כוח פרטיות, מתקן התפלה ומפעל כימיה.</a:t>
            </a:r>
          </a:p>
          <a:p>
            <a:r>
              <a:rPr lang="he-IL" sz="2000" dirty="0"/>
              <a:t>במחוזות תל אביב ומרכז הירידה היא עקב הורדת כמויות ייצור אל מתחת לסף חובת הדיווח בשני מפעלי ציפוי מתכות; העתקת </a:t>
            </a:r>
            <a:r>
              <a:rPr lang="he-IL" sz="2000" dirty="0" smtClean="0"/>
              <a:t>מחלבה אחת </a:t>
            </a:r>
            <a:r>
              <a:rPr lang="he-IL" sz="2000" dirty="0"/>
              <a:t>לדרום וסגירת מפעל אחד.</a:t>
            </a:r>
            <a:endParaRPr lang="en-US" sz="2000" dirty="0"/>
          </a:p>
        </p:txBody>
      </p:sp>
      <p:sp>
        <p:nvSpPr>
          <p:cNvPr id="6" name="TextBox 5"/>
          <p:cNvSpPr txBox="1"/>
          <p:nvPr/>
        </p:nvSpPr>
        <p:spPr>
          <a:xfrm>
            <a:off x="1259632" y="6516052"/>
            <a:ext cx="7560840" cy="369332"/>
          </a:xfrm>
          <a:prstGeom prst="rect">
            <a:avLst/>
          </a:prstGeom>
          <a:noFill/>
        </p:spPr>
        <p:txBody>
          <a:bodyPr wrap="square" rtlCol="1">
            <a:spAutoFit/>
          </a:bodyPr>
          <a:lstStyle/>
          <a:p>
            <a:r>
              <a:rPr lang="he-IL" dirty="0" smtClean="0"/>
              <a:t>* ענפי כימיה, אנרגיה, מתכות, מזון ומשקאות, 'אחר'</a:t>
            </a:r>
            <a:endParaRPr lang="he-IL"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he-IL" sz="4000" b="1" dirty="0" smtClean="0">
                <a:cs typeface="+mn-cs"/>
              </a:rPr>
              <a:t>מגמות במיקום </a:t>
            </a:r>
            <a:r>
              <a:rPr lang="he-IL" sz="4000" b="1" dirty="0" err="1" smtClean="0">
                <a:cs typeface="+mn-cs"/>
              </a:rPr>
              <a:t>מדווחי</a:t>
            </a:r>
            <a:r>
              <a:rPr lang="he-IL" sz="4000" b="1" dirty="0" smtClean="0">
                <a:cs typeface="+mn-cs"/>
              </a:rPr>
              <a:t> </a:t>
            </a:r>
            <a:r>
              <a:rPr lang="he-IL" sz="4000" b="1" dirty="0" err="1" smtClean="0">
                <a:cs typeface="+mn-cs"/>
              </a:rPr>
              <a:t>מפל"ס</a:t>
            </a:r>
            <a:r>
              <a:rPr lang="he-IL" sz="4000" b="1" dirty="0" smtClean="0">
                <a:cs typeface="+mn-cs"/>
              </a:rPr>
              <a:t>*</a:t>
            </a:r>
            <a:r>
              <a:rPr lang="he-IL" sz="4000" b="1" dirty="0" smtClean="0">
                <a:cs typeface="+mn-cs"/>
              </a:rPr>
              <a:t/>
            </a:r>
            <a:br>
              <a:rPr lang="he-IL" sz="4000" b="1" dirty="0" smtClean="0">
                <a:cs typeface="+mn-cs"/>
              </a:rPr>
            </a:br>
            <a:r>
              <a:rPr lang="he-IL" sz="4000" b="1" dirty="0" smtClean="0">
                <a:cs typeface="+mn-cs"/>
              </a:rPr>
              <a:t>2012 עד 2017</a:t>
            </a:r>
            <a:endParaRPr lang="he-IL" sz="4000" b="1" dirty="0">
              <a:cs typeface="+mn-cs"/>
            </a:endParaRPr>
          </a:p>
        </p:txBody>
      </p:sp>
      <p:sp>
        <p:nvSpPr>
          <p:cNvPr id="3" name="מציין מיקום של מספר שקופית 2"/>
          <p:cNvSpPr>
            <a:spLocks noGrp="1"/>
          </p:cNvSpPr>
          <p:nvPr>
            <p:ph type="sldNum" sz="quarter" idx="12"/>
          </p:nvPr>
        </p:nvSpPr>
        <p:spPr/>
        <p:txBody>
          <a:bodyPr/>
          <a:lstStyle/>
          <a:p>
            <a:fld id="{89212C5D-97ED-40CF-8740-47F456E5E2C3}" type="slidenum">
              <a:rPr lang="he-IL" smtClean="0"/>
              <a:t>8</a:t>
            </a:fld>
            <a:endParaRPr lang="he-IL"/>
          </a:p>
        </p:txBody>
      </p:sp>
    </p:spTree>
    <p:extLst>
      <p:ext uri="{BB962C8B-B14F-4D97-AF65-F5344CB8AC3E}">
        <p14:creationId xmlns:p14="http://schemas.microsoft.com/office/powerpoint/2010/main" val="308200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אזור אילת" title="המדווחים למפל&quot;ס - צילום מסך של המפה האינטרקטיבית"/>
          <p:cNvPicPr>
            <a:picLocks noChangeAspect="1" noChangeArrowheads="1"/>
          </p:cNvPicPr>
          <p:nvPr/>
        </p:nvPicPr>
        <p:blipFill rotWithShape="1">
          <a:blip r:embed="rId2">
            <a:extLst>
              <a:ext uri="{28A0092B-C50C-407E-A947-70E740481C1C}">
                <a14:useLocalDpi xmlns:a14="http://schemas.microsoft.com/office/drawing/2010/main" val="0"/>
              </a:ext>
            </a:extLst>
          </a:blip>
          <a:srcRect l="45146" t="46108" r="42483" b="31624"/>
          <a:stretch/>
        </p:blipFill>
        <p:spPr bwMode="auto">
          <a:xfrm>
            <a:off x="163844" y="4653136"/>
            <a:ext cx="1671852" cy="169286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דרום הארץ" title="המדווחים למפל&quot;ס - צילום מסך של המפה האינטרקטיבית"/>
          <p:cNvPicPr>
            <a:picLocks noChangeAspect="1" noChangeArrowheads="1"/>
          </p:cNvPicPr>
          <p:nvPr/>
        </p:nvPicPr>
        <p:blipFill rotWithShape="1">
          <a:blip r:embed="rId3">
            <a:extLst>
              <a:ext uri="{28A0092B-C50C-407E-A947-70E740481C1C}">
                <a14:useLocalDpi xmlns:a14="http://schemas.microsoft.com/office/drawing/2010/main" val="0"/>
              </a:ext>
            </a:extLst>
          </a:blip>
          <a:srcRect l="39757" t="29638" r="37041" b="36811"/>
          <a:stretch/>
        </p:blipFill>
        <p:spPr bwMode="auto">
          <a:xfrm>
            <a:off x="107504" y="1916832"/>
            <a:ext cx="3240360" cy="263571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מרכז הארץ" title="המדווחים למפל&quot;ס - צילום מסך של המפה האינטרקטיבית"/>
          <p:cNvPicPr>
            <a:picLocks noChangeAspect="1" noChangeArrowheads="1"/>
          </p:cNvPicPr>
          <p:nvPr/>
        </p:nvPicPr>
        <p:blipFill rotWithShape="1">
          <a:blip r:embed="rId4">
            <a:extLst>
              <a:ext uri="{28A0092B-C50C-407E-A947-70E740481C1C}">
                <a14:useLocalDpi xmlns:a14="http://schemas.microsoft.com/office/drawing/2010/main" val="0"/>
              </a:ext>
            </a:extLst>
          </a:blip>
          <a:srcRect l="39736" t="28734" r="40851" b="32229"/>
          <a:stretch/>
        </p:blipFill>
        <p:spPr bwMode="auto">
          <a:xfrm>
            <a:off x="3504206" y="2996952"/>
            <a:ext cx="2723978" cy="308098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צפון הארץ" title="המדווחים למפל&quot;ס - צילום מסך של המפה האינטרקטיבית"/>
          <p:cNvPicPr>
            <a:picLocks noChangeAspect="1" noChangeArrowheads="1"/>
          </p:cNvPicPr>
          <p:nvPr/>
        </p:nvPicPr>
        <p:blipFill rotWithShape="1">
          <a:blip r:embed="rId5">
            <a:extLst>
              <a:ext uri="{28A0092B-C50C-407E-A947-70E740481C1C}">
                <a14:useLocalDpi xmlns:a14="http://schemas.microsoft.com/office/drawing/2010/main" val="0"/>
              </a:ext>
            </a:extLst>
          </a:blip>
          <a:srcRect l="41802" t="31408" r="38105" b="31024"/>
          <a:stretch/>
        </p:blipFill>
        <p:spPr bwMode="auto">
          <a:xfrm>
            <a:off x="6410253" y="1962908"/>
            <a:ext cx="2626243" cy="276223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מקרא" title="המדווחים למפל&quot;ס - צילום מסך של המפה האינטרקטיבית"/>
          <p:cNvPicPr>
            <a:picLocks noChangeAspect="1" noChangeArrowheads="1"/>
          </p:cNvPicPr>
          <p:nvPr/>
        </p:nvPicPr>
        <p:blipFill rotWithShape="1">
          <a:blip r:embed="rId6">
            <a:extLst>
              <a:ext uri="{28A0092B-C50C-407E-A947-70E740481C1C}">
                <a14:useLocalDpi xmlns:a14="http://schemas.microsoft.com/office/drawing/2010/main" val="0"/>
              </a:ext>
            </a:extLst>
          </a:blip>
          <a:srcRect l="53807" t="31866" r="36953" b="50258"/>
          <a:stretch/>
        </p:blipFill>
        <p:spPr bwMode="auto">
          <a:xfrm>
            <a:off x="7092280" y="4867041"/>
            <a:ext cx="1656184" cy="180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title="סמן ללחיצה על קישור לאתר המשרד להגנת הסביבה"/>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306" t="64264" r="69230" b="26719"/>
          <a:stretch/>
        </p:blipFill>
        <p:spPr bwMode="auto">
          <a:xfrm rot="6037878">
            <a:off x="3583172" y="1458087"/>
            <a:ext cx="398188" cy="36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3928" y="1417638"/>
            <a:ext cx="5155914" cy="430887"/>
          </a:xfrm>
          <a:prstGeom prst="rect">
            <a:avLst/>
          </a:prstGeom>
          <a:noFill/>
        </p:spPr>
        <p:txBody>
          <a:bodyPr wrap="square" rtlCol="1">
            <a:spAutoFit/>
          </a:bodyPr>
          <a:lstStyle/>
          <a:p>
            <a:pPr>
              <a:spcAft>
                <a:spcPts val="600"/>
              </a:spcAft>
            </a:pPr>
            <a:r>
              <a:rPr lang="he-IL" sz="2200" dirty="0" smtClean="0">
                <a:hlinkClick r:id="rId8"/>
              </a:rPr>
              <a:t>מתוך </a:t>
            </a:r>
            <a:r>
              <a:rPr lang="he-IL" sz="2200" dirty="0" err="1" smtClean="0">
                <a:hlinkClick r:id="rId8"/>
              </a:rPr>
              <a:t>המפל"ס</a:t>
            </a:r>
            <a:r>
              <a:rPr lang="he-IL" sz="2200" dirty="0" smtClean="0">
                <a:hlinkClick r:id="rId8"/>
              </a:rPr>
              <a:t> באתר המשרד להגנת הסביבה:</a:t>
            </a:r>
            <a:endParaRPr lang="he-IL" sz="2200" dirty="0"/>
          </a:p>
        </p:txBody>
      </p:sp>
      <p:sp>
        <p:nvSpPr>
          <p:cNvPr id="2" name="כותרת 1"/>
          <p:cNvSpPr>
            <a:spLocks noGrp="1"/>
          </p:cNvSpPr>
          <p:nvPr>
            <p:ph type="title"/>
          </p:nvPr>
        </p:nvSpPr>
        <p:spPr>
          <a:xfrm>
            <a:off x="0" y="0"/>
            <a:ext cx="9144000" cy="1417638"/>
          </a:xfrm>
          <a:solidFill>
            <a:schemeClr val="accent3">
              <a:lumMod val="40000"/>
              <a:lumOff val="60000"/>
            </a:schemeClr>
          </a:solidFill>
        </p:spPr>
        <p:txBody>
          <a:bodyPr anchor="ctr">
            <a:normAutofit/>
          </a:bodyPr>
          <a:lstStyle/>
          <a:p>
            <a:r>
              <a:rPr lang="he-IL" sz="4000" b="1" dirty="0">
                <a:cs typeface="+mn-cs"/>
              </a:rPr>
              <a:t>המדווחים </a:t>
            </a:r>
            <a:r>
              <a:rPr lang="he-IL" sz="4000" b="1" dirty="0" err="1" smtClean="0">
                <a:cs typeface="+mn-cs"/>
              </a:rPr>
              <a:t>למפל"ס</a:t>
            </a:r>
            <a:endParaRPr lang="he-IL" sz="4000" b="1" dirty="0">
              <a:cs typeface="+mn-cs"/>
            </a:endParaRPr>
          </a:p>
        </p:txBody>
      </p:sp>
      <p:sp>
        <p:nvSpPr>
          <p:cNvPr id="9" name="מציין מיקום של מספר שקופית 8"/>
          <p:cNvSpPr>
            <a:spLocks noGrp="1"/>
          </p:cNvSpPr>
          <p:nvPr>
            <p:ph type="sldNum" sz="quarter" idx="12"/>
          </p:nvPr>
        </p:nvSpPr>
        <p:spPr/>
        <p:txBody>
          <a:bodyPr/>
          <a:lstStyle/>
          <a:p>
            <a:fld id="{89212C5D-97ED-40CF-8740-47F456E5E2C3}" type="slidenum">
              <a:rPr lang="he-IL" smtClean="0"/>
              <a:t>9</a:t>
            </a:fld>
            <a:endParaRPr lang="he-IL"/>
          </a:p>
        </p:txBody>
      </p:sp>
    </p:spTree>
    <p:extLst>
      <p:ext uri="{BB962C8B-B14F-4D97-AF65-F5344CB8AC3E}">
        <p14:creationId xmlns:p14="http://schemas.microsoft.com/office/powerpoint/2010/main" val="347511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14515</TotalTime>
  <Words>3199</Words>
  <Application>Microsoft Office PowerPoint</Application>
  <PresentationFormat>‫הצגה על המסך (4:3)</PresentationFormat>
  <Paragraphs>352</Paragraphs>
  <Slides>43</Slides>
  <Notes>3</Notes>
  <HiddenSlides>0</HiddenSlides>
  <MMClips>0</MMClips>
  <ScaleCrop>false</ScaleCrop>
  <HeadingPairs>
    <vt:vector size="4" baseType="variant">
      <vt:variant>
        <vt:lpstr>ערכת נושא</vt:lpstr>
      </vt:variant>
      <vt:variant>
        <vt:i4>1</vt:i4>
      </vt:variant>
      <vt:variant>
        <vt:lpstr>כותרות שקופיות</vt:lpstr>
      </vt:variant>
      <vt:variant>
        <vt:i4>43</vt:i4>
      </vt:variant>
    </vt:vector>
  </HeadingPairs>
  <TitlesOfParts>
    <vt:vector size="44" baseType="lpstr">
      <vt:lpstr>ערכת נושא Office</vt:lpstr>
      <vt:lpstr>מרשם הפליטות לסביבה סיכום וניתוח דיווחי 2017</vt:lpstr>
      <vt:lpstr>ממצאים עיקריים במפל"ס פירוט והסברים בהמשך המצגת</vt:lpstr>
      <vt:lpstr>על מה מדווחים למפל"ס ?</vt:lpstr>
      <vt:lpstr>על אודות המפל"ס</vt:lpstr>
      <vt:lpstr>המפל"ס מבוסס על עקרונות  ה PRTR הבין-לאומי</vt:lpstr>
      <vt:lpstr>מי צריך לדווח למפל"ס?</vt:lpstr>
      <vt:lpstr>מספר המדווחים למפל"ס</vt:lpstr>
      <vt:lpstr>מגמות במיקום מדווחי מפל"ס* 2012 עד 2017</vt:lpstr>
      <vt:lpstr>המדווחים למפל"ס</vt:lpstr>
      <vt:lpstr>מגמות בפליטה לאוויר של המזהמים הנפלטים בכמויות הגדולות במפל"ס</vt:lpstr>
      <vt:lpstr>הפחתה בפליטות לאוויר של גזי חממה</vt:lpstr>
      <vt:lpstr>הפחתות בפליטה לאוויר עקב הגברת השימוש בגז טבעי</vt:lpstr>
      <vt:lpstr>הפחתות בפליטה לאוויר עקב הגברת השימוש בגז טבעי - ביאורים</vt:lpstr>
      <vt:lpstr>פליטה לאוויר של תחמוצות חנקן במפל"ס ביחס למרשמי PRTR של מדינות מפותחות</vt:lpstr>
      <vt:lpstr>צמצום צריכת מזוט על ידי מדווחי המפל"ס</vt:lpstr>
      <vt:lpstr>מקורות פליטה לאוויר של חומרים חשודים או מוכרים כמסרטנים*   מצאי + מפל"ס</vt:lpstr>
      <vt:lpstr>השוואת פליטת חומרים חשודים או מוכרים כמסרטנים לאוויר</vt:lpstr>
      <vt:lpstr>מגמות פליטה לאוויר של חומרים חשודים או מוכרים כסרטנים במפל"ס</vt:lpstr>
      <vt:lpstr>מגמות פליטה לאוויר של חומרים חשודים או מוכרים כסרטנים במפל"ס - ביאורים</vt:lpstr>
      <vt:lpstr>תוספת פליטה במרחב הימי של חומרים חשודים או מוכרים כמסרטנים, מאסדות הגז הטבעי</vt:lpstr>
      <vt:lpstr>מקורות פליטה לאוויר של חומרים אורגניים נדיפים ללא מתאן (NMVOC), מצאי + מפל"ס</vt:lpstr>
      <vt:lpstr>מגמות פליטת חומרים אורגניים נדיפים ללא מתאן (NMVOC) לאוויר במפל"ס</vt:lpstr>
      <vt:lpstr>מגמות פליטה לאוויר של חומרים אורגניים נדיפים ללא מתאן (NMVOC) במפרץ חיפה</vt:lpstr>
      <vt:lpstr>תוספת פליטה לאוויר של NMVOC מאסדות הפקת הגז הטבעי</vt:lpstr>
      <vt:lpstr>פליטות חומרים אורגניים נדיפים ללא מתאן (NMVOC) לאוויר במפל"ס – ביאורים 1</vt:lpstr>
      <vt:lpstr>פליטות חומרים אורגניים נדיפים ללא מתאן (NMVOC) לאוויר במפל"ס – ביאורים 2</vt:lpstr>
      <vt:lpstr>מקורות פליטת PM10* לאוויר מצאי + מפל"ס</vt:lpstr>
      <vt:lpstr>מגמות פליטת PM10ֹ לאוויר במפל"ס</vt:lpstr>
      <vt:lpstr>מגמות פליטת מתאן לאוויר במפל"ס</vt:lpstr>
      <vt:lpstr>הזרמה לים של פחמן אורגני כללי</vt:lpstr>
      <vt:lpstr>הזרמות לנחלים במפל"ס</vt:lpstr>
      <vt:lpstr>הזרמות לנחלים במפל"ס - ביאורים</vt:lpstr>
      <vt:lpstr>פליטות והזרמות בתקלה</vt:lpstr>
      <vt:lpstr>פליטות והזרמות בתקלה - ביאורים</vt:lpstr>
      <vt:lpstr>העברת פסולת מסוכנת במפל"ס</vt:lpstr>
      <vt:lpstr>העברת פסולת מסוכנת - ביאורים</vt:lpstr>
      <vt:lpstr>העברת פסולת תעשייתית* לא מסוכנת</vt:lpstr>
      <vt:lpstr>עלייה באחוז מחזור פסולת עירונית מעורבת*  שהועברה מתחנות מעבר המדווחות למפל"ס**</vt:lpstr>
      <vt:lpstr>עלייה באחוז מחזור פסולת מעורבת - ביאורים</vt:lpstr>
      <vt:lpstr>עלייה בכמות פסולת בניין בתחנות המעבר</vt:lpstr>
      <vt:lpstr>תחנות מעבר לפסולת יבשה - גושית</vt:lpstr>
      <vt:lpstr>לקחים משנת דיווח 2017 במפל"ס</vt:lpstr>
      <vt:lpstr>הישגים מרכזיים בשנת 2017</vt:lpstr>
    </vt:vector>
  </TitlesOfParts>
  <Company>MOE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אורי שלהב</dc:creator>
  <cp:lastModifiedBy>אורי שלהב</cp:lastModifiedBy>
  <cp:revision>914</cp:revision>
  <cp:lastPrinted>2017-08-21T08:21:20Z</cp:lastPrinted>
  <dcterms:created xsi:type="dcterms:W3CDTF">2017-07-25T11:14:21Z</dcterms:created>
  <dcterms:modified xsi:type="dcterms:W3CDTF">2018-09-04T10:48:47Z</dcterms:modified>
</cp:coreProperties>
</file>